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sldIdLst>
    <p:sldId id="315" r:id="rId2"/>
    <p:sldId id="318" r:id="rId3"/>
    <p:sldId id="326" r:id="rId4"/>
    <p:sldId id="319" r:id="rId5"/>
    <p:sldId id="320" r:id="rId6"/>
    <p:sldId id="321" r:id="rId7"/>
    <p:sldId id="322" r:id="rId8"/>
    <p:sldId id="323" r:id="rId9"/>
    <p:sldId id="324" r:id="rId10"/>
    <p:sldId id="32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6" autoAdjust="0"/>
  </p:normalViewPr>
  <p:slideViewPr>
    <p:cSldViewPr snapToGrid="0" snapToObjects="1">
      <p:cViewPr varScale="1">
        <p:scale>
          <a:sx n="94" d="100"/>
          <a:sy n="9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E5DC9-3E7B-4C80-8E2D-F985F82F1622}" type="datetimeFigureOut">
              <a:rPr lang="en-AU" smtClean="0"/>
              <a:t>18/07/2017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0D9D-C641-4EB8-AA54-55CC94323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52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9BA3-9907-47A4-81B3-0C98848E4F06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9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A2AD-29AA-4192-9658-667B3DDBCF4B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6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5A8B-5043-4948-A092-27D0D0352284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4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BAF3-5997-4ACF-B58F-AB2D58E3C89D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9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63D-A4D0-42BF-91F6-A1F1B5CD12A2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1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1B00-39F0-46FC-9BD9-9FFC5E3A6045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E52B-B3EB-432C-9975-5349BBD3DE95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4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E086-BC13-4B71-B1D5-444DFA8417FE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1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82B4-C472-49E4-AE9E-82790D53BB6F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391D-BAF4-4538-A481-11329A655B0F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3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EE2-81C2-4C00-BAD9-9FF1B74D5E28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5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0BD9-477D-4117-8532-C07DCC9A9C90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38DE-3B9F-4F4E-9D19-F8FB414683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1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ucavictas.org.au/visionandmission/" TargetMode="External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lement final d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98" y="249038"/>
            <a:ext cx="2035787" cy="2035787"/>
          </a:xfrm>
          <a:prstGeom prst="rect">
            <a:avLst/>
          </a:prstGeom>
        </p:spPr>
      </p:pic>
      <p:pic>
        <p:nvPicPr>
          <p:cNvPr id="5" name="Picture 4" descr="UC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6" y="5661836"/>
            <a:ext cx="2366714" cy="588578"/>
          </a:xfrm>
          <a:prstGeom prst="rect">
            <a:avLst/>
          </a:prstGeom>
        </p:spPr>
      </p:pic>
      <p:pic>
        <p:nvPicPr>
          <p:cNvPr id="1026" name="Picture 2" descr="Implement logo final 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9" t="18251" r="18436" b="38901"/>
          <a:stretch>
            <a:fillRect/>
          </a:stretch>
        </p:blipFill>
        <p:spPr bwMode="auto">
          <a:xfrm>
            <a:off x="-1" y="2835304"/>
            <a:ext cx="4490977" cy="402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266931"/>
            <a:ext cx="7755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/>
              <a:t>Introducing </a:t>
            </a:r>
            <a:r>
              <a:rPr lang="en-AU" sz="3600" b="1" dirty="0" smtClean="0"/>
              <a:t>the </a:t>
            </a:r>
            <a:endParaRPr lang="en-AU" sz="3600" dirty="0"/>
          </a:p>
          <a:p>
            <a:r>
              <a:rPr lang="en-AU" sz="3600" b="1" dirty="0"/>
              <a:t>Vision and Mission Principles</a:t>
            </a:r>
            <a:endParaRPr lang="en-AU" sz="3600" dirty="0"/>
          </a:p>
          <a:p>
            <a:r>
              <a:rPr lang="en-AU" sz="36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AU" sz="2800" b="1" dirty="0" smtClean="0">
                <a:solidFill>
                  <a:schemeClr val="accent6">
                    <a:lumMod val="75000"/>
                  </a:schemeClr>
                </a:solidFill>
              </a:rPr>
              <a:t>Conversation ideas for gathered communities</a:t>
            </a:r>
            <a:endParaRPr lang="en-A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5">
            <a:off x="7762144" y="3117399"/>
            <a:ext cx="661215" cy="2668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" y="392323"/>
            <a:ext cx="8595360" cy="10910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Looking for more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tools to assist conversations?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latin typeface="+mn-lt"/>
              </a:rPr>
              <a:t>Visit </a:t>
            </a:r>
            <a:r>
              <a:rPr lang="en-US" sz="2700" dirty="0" smtClean="0">
                <a:latin typeface="+mn-lt"/>
                <a:hlinkClick r:id="rId3"/>
              </a:rPr>
              <a:t>http</a:t>
            </a:r>
            <a:r>
              <a:rPr lang="en-US" sz="2700" dirty="0">
                <a:latin typeface="+mn-lt"/>
                <a:hlinkClick r:id="rId3"/>
              </a:rPr>
              <a:t>://ucavictas.org.au/visionandmission</a:t>
            </a:r>
            <a:r>
              <a:rPr lang="en-US" sz="2700" dirty="0" smtClean="0">
                <a:latin typeface="+mn-lt"/>
                <a:hlinkClick r:id="rId3"/>
              </a:rPr>
              <a:t>/</a:t>
            </a:r>
            <a:r>
              <a:rPr lang="en-US" sz="2700" dirty="0" smtClean="0">
                <a:latin typeface="+mn-lt"/>
              </a:rPr>
              <a:t>  for downloadable resources</a:t>
            </a:r>
            <a:endParaRPr lang="en-US" sz="27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2"/>
          <a:stretch/>
        </p:blipFill>
        <p:spPr>
          <a:xfrm>
            <a:off x="579119" y="1903984"/>
            <a:ext cx="7284719" cy="349158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146">
            <a:off x="353237" y="4961568"/>
            <a:ext cx="1602422" cy="163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254">
            <a:off x="1820656" y="4763313"/>
            <a:ext cx="2556829" cy="177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22" y="4161755"/>
            <a:ext cx="1749648" cy="246763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510">
            <a:off x="5708483" y="4483198"/>
            <a:ext cx="3083832" cy="212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lement final d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51462"/>
            <a:ext cx="2035787" cy="2035787"/>
          </a:xfrm>
          <a:prstGeom prst="rect">
            <a:avLst/>
          </a:prstGeom>
        </p:spPr>
      </p:pic>
      <p:pic>
        <p:nvPicPr>
          <p:cNvPr id="5" name="Picture 4" descr="UC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6" y="5661836"/>
            <a:ext cx="2366714" cy="588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8109" y="689231"/>
            <a:ext cx="8122920" cy="404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AU" sz="3600" b="1" kern="1400" dirty="0" smtClean="0">
                <a:solidFill>
                  <a:schemeClr val="accent1">
                    <a:lumMod val="50000"/>
                  </a:schemeClr>
                </a:solidFill>
              </a:rPr>
              <a:t>As you read </a:t>
            </a:r>
            <a:r>
              <a:rPr lang="en-AU" sz="3600" b="1" i="1" kern="1400" dirty="0" smtClean="0">
                <a:solidFill>
                  <a:schemeClr val="accent1">
                    <a:lumMod val="50000"/>
                  </a:schemeClr>
                </a:solidFill>
              </a:rPr>
              <a:t>Introducing the Vision and Mission Principles</a:t>
            </a:r>
            <a:r>
              <a:rPr lang="en-AU" sz="3600" b="1" kern="1400" dirty="0" smtClean="0">
                <a:solidFill>
                  <a:schemeClr val="accent1">
                    <a:lumMod val="50000"/>
                  </a:schemeClr>
                </a:solidFill>
              </a:rPr>
              <a:t>, the questions, quotes and activities on the following pages may </a:t>
            </a:r>
          </a:p>
          <a:p>
            <a:pPr>
              <a:lnSpc>
                <a:spcPct val="119000"/>
              </a:lnSpc>
            </a:pPr>
            <a:r>
              <a:rPr lang="en-AU" sz="3600" b="1" kern="1400" dirty="0" smtClean="0">
                <a:solidFill>
                  <a:schemeClr val="accent1">
                    <a:lumMod val="50000"/>
                  </a:schemeClr>
                </a:solidFill>
              </a:rPr>
              <a:t>help shape your </a:t>
            </a:r>
          </a:p>
          <a:p>
            <a:pPr>
              <a:lnSpc>
                <a:spcPct val="119000"/>
              </a:lnSpc>
            </a:pPr>
            <a:r>
              <a:rPr lang="en-AU" sz="3600" b="1" kern="1400" dirty="0" smtClean="0">
                <a:solidFill>
                  <a:schemeClr val="accent1">
                    <a:lumMod val="50000"/>
                  </a:schemeClr>
                </a:solidFill>
              </a:rPr>
              <a:t>conversations</a:t>
            </a:r>
            <a:endParaRPr lang="en-AU" sz="3600" kern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AU" sz="3600" kern="14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09" y="2713246"/>
            <a:ext cx="4036741" cy="277727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lement final d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51462"/>
            <a:ext cx="2035787" cy="2035787"/>
          </a:xfrm>
          <a:prstGeom prst="rect">
            <a:avLst/>
          </a:prstGeom>
        </p:spPr>
      </p:pic>
      <p:pic>
        <p:nvPicPr>
          <p:cNvPr id="12" name="Picture 11" descr="Why, How, What circles - simple for small reprodu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3" y="3369118"/>
            <a:ext cx="4424398" cy="3318297"/>
          </a:xfrm>
          <a:prstGeom prst="rect">
            <a:avLst/>
          </a:prstGeom>
        </p:spPr>
      </p:pic>
      <p:pic>
        <p:nvPicPr>
          <p:cNvPr id="5" name="Picture 4" descr="UCA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6" y="5661836"/>
            <a:ext cx="2366714" cy="588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7041" y="384431"/>
            <a:ext cx="8239760" cy="207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AU" sz="3600" b="1" kern="1400" dirty="0">
                <a:solidFill>
                  <a:schemeClr val="accent6">
                    <a:lumMod val="75000"/>
                  </a:schemeClr>
                </a:solidFill>
              </a:rPr>
              <a:t>A call for openness </a:t>
            </a:r>
            <a:r>
              <a:rPr lang="en-AU" sz="3600" b="1" kern="1400" dirty="0" smtClean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AU" sz="3600" b="1" kern="1400" dirty="0">
                <a:solidFill>
                  <a:schemeClr val="accent6">
                    <a:lumMod val="75000"/>
                  </a:schemeClr>
                </a:solidFill>
              </a:rPr>
              <a:t>the renewing work of God’s Spirit </a:t>
            </a:r>
            <a:r>
              <a:rPr lang="en-AU" sz="3600" b="1" kern="1400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AU" sz="3600" b="1" kern="1400" dirty="0">
                <a:solidFill>
                  <a:schemeClr val="accent6">
                    <a:lumMod val="75000"/>
                  </a:schemeClr>
                </a:solidFill>
              </a:rPr>
              <a:t>our life as a Church</a:t>
            </a:r>
            <a:endParaRPr lang="en-AU" sz="3600" kern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AU" sz="3600" kern="14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5" y="2019029"/>
            <a:ext cx="8110715" cy="13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lement final d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51462"/>
            <a:ext cx="2035787" cy="2035787"/>
          </a:xfrm>
          <a:prstGeom prst="rect">
            <a:avLst/>
          </a:prstGeom>
        </p:spPr>
      </p:pic>
      <p:pic>
        <p:nvPicPr>
          <p:cNvPr id="5" name="Picture 4" descr="UC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6" y="5661836"/>
            <a:ext cx="2366714" cy="5885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3" y="747931"/>
            <a:ext cx="7375913" cy="139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2" y="2296881"/>
            <a:ext cx="8612477" cy="280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1600"/>
            <a:ext cx="710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AU" sz="3600" b="1" dirty="0" smtClean="0">
                <a:solidFill>
                  <a:schemeClr val="accent6">
                    <a:lumMod val="75000"/>
                  </a:schemeClr>
                </a:solidFill>
              </a:rPr>
              <a:t>Reflection: a calling of the Spirit</a:t>
            </a:r>
            <a:endParaRPr lang="en-A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lement final d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1" y="5400040"/>
            <a:ext cx="1457960" cy="1457960"/>
          </a:xfrm>
          <a:prstGeom prst="rect">
            <a:avLst/>
          </a:prstGeom>
        </p:spPr>
      </p:pic>
      <p:pic>
        <p:nvPicPr>
          <p:cNvPr id="5" name="Picture 4" descr="UC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6" y="5661836"/>
            <a:ext cx="2366714" cy="588578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82045" y="1253719"/>
            <a:ext cx="2428875" cy="4297362"/>
          </a:xfrm>
          <a:prstGeom prst="bracketPair">
            <a:avLst>
              <a:gd name="adj" fmla="val 8051"/>
            </a:avLst>
          </a:prstGeom>
          <a:noFill/>
          <a:ln w="38100" algn="ctr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‘Our Vision Statement articulates the passion and desire for the future direction of the Synod expressed by people across the Church in Victoria and Tasmania. It is a statement of who we are …. It is the story we are living as a pilgrim people on our way’.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MSR report to the June 2016 Synod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66581" y="4681117"/>
            <a:ext cx="6264275" cy="127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000" b="1" dirty="0" smtClean="0">
                <a:solidFill>
                  <a:srgbClr val="400040"/>
                </a:solidFill>
                <a:cs typeface="Arial" pitchFamily="34" charset="0"/>
              </a:rPr>
              <a:t>After completing this reflection, </a:t>
            </a: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400040"/>
                </a:solidFill>
                <a:effectLst/>
                <a:cs typeface="Arial" pitchFamily="34" charset="0"/>
              </a:rPr>
              <a:t> follow the process of personal and group reflection on</a:t>
            </a:r>
            <a:r>
              <a:rPr kumimoji="0" lang="en-AU" altLang="en-US" sz="2000" b="1" i="0" u="none" strike="noStrike" cap="none" normalizeH="0" dirty="0" smtClean="0">
                <a:ln>
                  <a:noFill/>
                </a:ln>
                <a:solidFill>
                  <a:srgbClr val="400040"/>
                </a:solidFill>
                <a:effectLst/>
                <a:cs typeface="Arial" pitchFamily="34" charset="0"/>
              </a:rPr>
              <a:t> Page 9 of</a:t>
            </a: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400040"/>
                </a:solidFill>
                <a:effectLst/>
                <a:cs typeface="Arial" pitchFamily="34" charset="0"/>
              </a:rPr>
              <a:t> the booklet resource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18" y="3618064"/>
            <a:ext cx="6172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3210" r="13778" b="51674"/>
          <a:stretch/>
        </p:blipFill>
        <p:spPr>
          <a:xfrm>
            <a:off x="3188221" y="1167024"/>
            <a:ext cx="5269979" cy="223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" y="213360"/>
            <a:ext cx="683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chemeClr val="accent6">
                    <a:lumMod val="75000"/>
                  </a:schemeClr>
                </a:solidFill>
              </a:rPr>
              <a:t>Our Vision…</a:t>
            </a:r>
            <a:endParaRPr lang="en-A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377"/>
            <a:ext cx="7772400" cy="93966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Ideas for going further with the Vision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Implement final d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51462"/>
            <a:ext cx="2035787" cy="2035787"/>
          </a:xfrm>
          <a:prstGeom prst="rect">
            <a:avLst/>
          </a:prstGeom>
        </p:spPr>
      </p:pic>
      <p:pic>
        <p:nvPicPr>
          <p:cNvPr id="5" name="Picture 4" descr="UC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6" y="5661836"/>
            <a:ext cx="2366714" cy="588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797" y="972710"/>
            <a:ext cx="245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C00000"/>
                </a:solidFill>
              </a:rPr>
              <a:t>Following</a:t>
            </a:r>
            <a:endParaRPr lang="en-A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3418" y="984284"/>
            <a:ext cx="245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C00000"/>
                </a:solidFill>
              </a:rPr>
              <a:t>Walking</a:t>
            </a:r>
            <a:endParaRPr lang="en-A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7" y="3964296"/>
            <a:ext cx="154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C00000"/>
                </a:solidFill>
              </a:rPr>
              <a:t>Seeking</a:t>
            </a:r>
            <a:endParaRPr lang="en-AU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" y="1569059"/>
            <a:ext cx="3533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43" y="1635734"/>
            <a:ext cx="3009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60" y="3903019"/>
            <a:ext cx="6248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lement final d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51462"/>
            <a:ext cx="2035787" cy="2035787"/>
          </a:xfrm>
          <a:prstGeom prst="rect">
            <a:avLst/>
          </a:prstGeom>
        </p:spPr>
      </p:pic>
      <p:pic>
        <p:nvPicPr>
          <p:cNvPr id="5" name="Picture 4" descr="UC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6" y="5661836"/>
            <a:ext cx="2366714" cy="5885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4705" y="618940"/>
            <a:ext cx="5889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smtClean="0">
                <a:solidFill>
                  <a:schemeClr val="accent6">
                    <a:lumMod val="75000"/>
                  </a:schemeClr>
                </a:solidFill>
              </a:rPr>
              <a:t>Our seven Mission Principles</a:t>
            </a:r>
            <a:endParaRPr lang="en-A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6" y="1584960"/>
            <a:ext cx="356425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63" y="1391921"/>
            <a:ext cx="4836331" cy="426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lement final d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51462"/>
            <a:ext cx="2035787" cy="2035787"/>
          </a:xfrm>
          <a:prstGeom prst="rect">
            <a:avLst/>
          </a:prstGeom>
        </p:spPr>
      </p:pic>
      <p:pic>
        <p:nvPicPr>
          <p:cNvPr id="5" name="Picture 4" descr="UC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6" y="5661836"/>
            <a:ext cx="2366714" cy="588578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721588" y="823773"/>
            <a:ext cx="3771810" cy="623063"/>
          </a:xfrm>
          <a:prstGeom prst="foldedCorner">
            <a:avLst>
              <a:gd name="adj" fmla="val 0"/>
            </a:avLst>
          </a:prstGeom>
          <a:solidFill>
            <a:srgbClr val="CF7B79">
              <a:alpha val="30196"/>
            </a:srgbClr>
          </a:solidFill>
          <a:ln w="6350" algn="ctr">
            <a:solidFill>
              <a:srgbClr val="969696"/>
            </a:solidFill>
            <a:round/>
            <a:headEnd/>
            <a:tailEnd/>
          </a:ln>
        </p:spPr>
        <p:txBody>
          <a:bodyPr vert="horz" wrap="square" lIns="137160" tIns="91440" rIns="13716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risten ITC" pitchFamily="66" charset="0"/>
                <a:cs typeface="Arial" pitchFamily="34" charset="0"/>
              </a:rPr>
              <a:t>Which of the surrounding quotes  spark conversation about mission for you?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83581" y="2647716"/>
            <a:ext cx="2055813" cy="1390650"/>
            <a:chOff x="104340660" y="106981560"/>
            <a:chExt cx="2070735" cy="1162050"/>
          </a:xfrm>
        </p:grpSpPr>
        <p:sp>
          <p:nvSpPr>
            <p:cNvPr id="8" name="Rectangle 4" hidden="1"/>
            <p:cNvSpPr>
              <a:spLocks noChangeArrowheads="1"/>
            </p:cNvSpPr>
            <p:nvPr/>
          </p:nvSpPr>
          <p:spPr bwMode="auto">
            <a:xfrm>
              <a:off x="104340660" y="106981560"/>
              <a:ext cx="207073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04340660" y="106981560"/>
              <a:ext cx="2068830" cy="1162050"/>
            </a:xfrm>
            <a:prstGeom prst="rect">
              <a:avLst/>
            </a:prstGeom>
            <a:gradFill rotWithShape="1">
              <a:gsLst>
                <a:gs pos="0">
                  <a:srgbClr val="E6B9B8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4340660" y="107019660"/>
              <a:ext cx="207073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‘Mission is not optional or secondary to the Christian community, but is at the heart of its calling in the power of the Spirit to follow Christ’.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04340660" y="108124560"/>
              <a:ext cx="2070735" cy="0"/>
            </a:xfrm>
            <a:prstGeom prst="line">
              <a:avLst/>
            </a:prstGeom>
            <a:noFill/>
            <a:ln w="38100" algn="ctr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04340660" y="107000610"/>
              <a:ext cx="2070735" cy="0"/>
            </a:xfrm>
            <a:prstGeom prst="line">
              <a:avLst/>
            </a:prstGeom>
            <a:noFill/>
            <a:ln w="38100" algn="ctr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793001" y="901208"/>
            <a:ext cx="1885950" cy="1514475"/>
          </a:xfrm>
          <a:prstGeom prst="bracketPair">
            <a:avLst>
              <a:gd name="adj" fmla="val 8051"/>
            </a:avLst>
          </a:prstGeom>
          <a:noFill/>
          <a:ln w="38100" algn="ctr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‘Mission describes the  very nature of the Christian life in all its communal, liturgical, institutional,  spiritual  and  service  dimensions’.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98670" y="4223631"/>
            <a:ext cx="2279650" cy="855662"/>
          </a:xfrm>
          <a:prstGeom prst="bracketPair">
            <a:avLst>
              <a:gd name="adj" fmla="val 8051"/>
            </a:avLst>
          </a:prstGeom>
          <a:noFill/>
          <a:ln w="38100" algn="ctr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‘In following the witness of the First Peoples, the Church is called  to care for  God’s creation’.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354887" y="4075000"/>
            <a:ext cx="1839912" cy="1064776"/>
          </a:xfrm>
          <a:prstGeom prst="bracketPair">
            <a:avLst>
              <a:gd name="adj" fmla="val 8051"/>
            </a:avLst>
          </a:prstGeom>
          <a:noFill/>
          <a:ln w="38100" algn="ctr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‘The life of the church community is a witness to reconciliation as barriers are overcome and all find a place at God’s table’.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632886" y="2647716"/>
            <a:ext cx="2208212" cy="1009650"/>
            <a:chOff x="117995213" y="108632366"/>
            <a:chExt cx="2070735" cy="1162050"/>
          </a:xfrm>
        </p:grpSpPr>
        <p:sp>
          <p:nvSpPr>
            <p:cNvPr id="17" name="Rectangle 13" hidden="1"/>
            <p:cNvSpPr>
              <a:spLocks noChangeArrowheads="1"/>
            </p:cNvSpPr>
            <p:nvPr/>
          </p:nvSpPr>
          <p:spPr bwMode="auto">
            <a:xfrm>
              <a:off x="117995213" y="108632366"/>
              <a:ext cx="207073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17995213" y="108632366"/>
              <a:ext cx="2068830" cy="1162050"/>
            </a:xfrm>
            <a:prstGeom prst="rect">
              <a:avLst/>
            </a:prstGeom>
            <a:gradFill rotWithShape="1">
              <a:gsLst>
                <a:gs pos="0">
                  <a:srgbClr val="E6B9B8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17995213" y="108670466"/>
              <a:ext cx="2070735" cy="108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‘The Church must always be looking to  listen to each generation  and culture  so as to live out the Gospel in fresh ways’.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17995213" y="109775366"/>
              <a:ext cx="2070735" cy="1"/>
            </a:xfrm>
            <a:prstGeom prst="line">
              <a:avLst/>
            </a:prstGeom>
            <a:noFill/>
            <a:ln w="38100" algn="ctr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17995213" y="108651416"/>
              <a:ext cx="2070735" cy="1"/>
            </a:xfrm>
            <a:prstGeom prst="line">
              <a:avLst/>
            </a:prstGeom>
            <a:noFill/>
            <a:ln w="38100" algn="ctr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3736823" y="4651462"/>
            <a:ext cx="2146300" cy="1069975"/>
            <a:chOff x="125777777" y="110730148"/>
            <a:chExt cx="2070735" cy="1162050"/>
          </a:xfrm>
        </p:grpSpPr>
        <p:sp>
          <p:nvSpPr>
            <p:cNvPr id="23" name="Rectangle 19" hidden="1"/>
            <p:cNvSpPr>
              <a:spLocks noChangeArrowheads="1"/>
            </p:cNvSpPr>
            <p:nvPr/>
          </p:nvSpPr>
          <p:spPr bwMode="auto">
            <a:xfrm>
              <a:off x="125777777" y="110730148"/>
              <a:ext cx="207073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25777777" y="110730148"/>
              <a:ext cx="2068830" cy="1162050"/>
            </a:xfrm>
            <a:prstGeom prst="rect">
              <a:avLst/>
            </a:prstGeom>
            <a:gradFill rotWithShape="1">
              <a:gsLst>
                <a:gs pos="0">
                  <a:srgbClr val="E6B9B8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125777777" y="110768248"/>
              <a:ext cx="207073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‘This  is  the  nature  of  Christian  maturity,  the  following  of  Jesus  Christ  to  those  marginalised  and oppressed’.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25777777" y="111873148"/>
              <a:ext cx="2070735" cy="1"/>
            </a:xfrm>
            <a:prstGeom prst="line">
              <a:avLst/>
            </a:prstGeom>
            <a:noFill/>
            <a:ln w="38100" algn="ctr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25777777" y="110749198"/>
              <a:ext cx="2070735" cy="1"/>
            </a:xfrm>
            <a:prstGeom prst="line">
              <a:avLst/>
            </a:prstGeom>
            <a:noFill/>
            <a:ln w="38100" algn="ctr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513604" y="992490"/>
            <a:ext cx="1793875" cy="1331912"/>
          </a:xfrm>
          <a:prstGeom prst="bracketPair">
            <a:avLst>
              <a:gd name="adj" fmla="val 8051"/>
            </a:avLst>
          </a:prstGeom>
          <a:noFill/>
          <a:ln w="38100" algn="ctr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‘It is proper that God’s Church work in  partnership  with all people of good will to fulfil God’s purposes’.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28" y="1474458"/>
            <a:ext cx="3260577" cy="287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001" y="335280"/>
            <a:ext cx="842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</a:rPr>
              <a:t>Which of the surrounding quotes spark conversation about mission for you?</a:t>
            </a:r>
            <a:endParaRPr lang="en-A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lement final dr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51462"/>
            <a:ext cx="2035787" cy="2035787"/>
          </a:xfrm>
          <a:prstGeom prst="rect">
            <a:avLst/>
          </a:prstGeom>
        </p:spPr>
      </p:pic>
      <p:pic>
        <p:nvPicPr>
          <p:cNvPr id="5" name="Picture 4" descr="UC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6" y="5661836"/>
            <a:ext cx="2366714" cy="588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455233"/>
            <a:ext cx="791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accent6">
                    <a:lumMod val="75000"/>
                  </a:schemeClr>
                </a:solidFill>
              </a:rPr>
              <a:t>Discerning our way as God’s </a:t>
            </a:r>
            <a:r>
              <a:rPr lang="en-AU" sz="3600" b="1" dirty="0" smtClean="0">
                <a:solidFill>
                  <a:schemeClr val="accent6">
                    <a:lumMod val="75000"/>
                  </a:schemeClr>
                </a:solidFill>
              </a:rPr>
              <a:t>people</a:t>
            </a:r>
            <a:r>
              <a:rPr lang="en-AU" sz="3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01162" y="1984757"/>
            <a:ext cx="2405062" cy="2355413"/>
          </a:xfrm>
          <a:prstGeom prst="bracketPair">
            <a:avLst>
              <a:gd name="adj" fmla="val 8051"/>
            </a:avLst>
          </a:prstGeom>
          <a:noFill/>
          <a:ln w="38100" algn="ctr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‘Seeking to discern the Spirit is an ongoing task in our changing world’.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‘Discerning the Work of the Holy Spirit’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Assembly Doctrine Working Group, 2011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93" y="1817052"/>
            <a:ext cx="5967922" cy="252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8DE-3B9F-4F4E-9D19-F8FB414683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400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Ideas for going further with the Vision</vt:lpstr>
      <vt:lpstr>PowerPoint Presentation</vt:lpstr>
      <vt:lpstr>PowerPoint Presentation</vt:lpstr>
      <vt:lpstr>PowerPoint Presentation</vt:lpstr>
      <vt:lpstr>Looking for more tools to assist conversations? Visit http://ucavictas.org.au/visionandmission/  for downloadable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Mirna Leonita</dc:creator>
  <cp:lastModifiedBy>UCA</cp:lastModifiedBy>
  <cp:revision>77</cp:revision>
  <dcterms:created xsi:type="dcterms:W3CDTF">2016-12-28T01:30:01Z</dcterms:created>
  <dcterms:modified xsi:type="dcterms:W3CDTF">2017-07-18T03:12:36Z</dcterms:modified>
</cp:coreProperties>
</file>