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0"/>
  </p:notesMasterIdLst>
  <p:sldIdLst>
    <p:sldId id="315" r:id="rId2"/>
    <p:sldId id="318" r:id="rId3"/>
    <p:sldId id="326" r:id="rId4"/>
    <p:sldId id="327" r:id="rId5"/>
    <p:sldId id="319" r:id="rId6"/>
    <p:sldId id="320" r:id="rId7"/>
    <p:sldId id="321" r:id="rId8"/>
    <p:sldId id="328" r:id="rId9"/>
    <p:sldId id="329" r:id="rId10"/>
    <p:sldId id="330" r:id="rId11"/>
    <p:sldId id="331" r:id="rId12"/>
    <p:sldId id="332" r:id="rId13"/>
    <p:sldId id="333" r:id="rId14"/>
    <p:sldId id="334" r:id="rId15"/>
    <p:sldId id="335" r:id="rId16"/>
    <p:sldId id="336" r:id="rId17"/>
    <p:sldId id="337" r:id="rId18"/>
    <p:sldId id="32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06" autoAdjust="0"/>
  </p:normalViewPr>
  <p:slideViewPr>
    <p:cSldViewPr snapToGrid="0" snapToObjects="1">
      <p:cViewPr varScale="1">
        <p:scale>
          <a:sx n="128" d="100"/>
          <a:sy n="128" d="100"/>
        </p:scale>
        <p:origin x="-11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E5DC9-3E7B-4C80-8E2D-F985F82F1622}" type="datetimeFigureOut">
              <a:rPr lang="en-AU" smtClean="0"/>
              <a:t>14/08/2017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F0D9D-C641-4EB8-AA54-55CC94323ABD}" type="slidenum">
              <a:rPr lang="en-AU" smtClean="0"/>
              <a:t>‹#›</a:t>
            </a:fld>
            <a:endParaRPr lang="en-AU"/>
          </a:p>
        </p:txBody>
      </p:sp>
    </p:spTree>
    <p:extLst>
      <p:ext uri="{BB962C8B-B14F-4D97-AF65-F5344CB8AC3E}">
        <p14:creationId xmlns:p14="http://schemas.microsoft.com/office/powerpoint/2010/main" val="383352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C39BA3-9907-47A4-81B3-0C98848E4F06}" type="datetime1">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274339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4A2AD-29AA-4192-9658-667B3DDBCF4B}" type="datetime1">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192096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25A8B-5043-4948-A092-27D0D0352284}" type="datetime1">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279174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8BAF3-5997-4ACF-B58F-AB2D58E3C89D}" type="datetime1">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293259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D563D-A4D0-42BF-91F6-A1F1B5CD12A2}" type="datetime1">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380821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21B00-39F0-46FC-9BD9-9FFC5E3A6045}" type="datetime1">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33248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7E52B-B3EB-432C-9975-5349BBD3DE95}" type="datetime1">
              <a:rPr lang="en-US" smtClean="0"/>
              <a:t>8/14/2017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133944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DE086-BC13-4B71-B1D5-444DFA8417FE}" type="datetime1">
              <a:rPr lang="en-US" smtClean="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217661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582B4-C472-49E4-AE9E-82790D53BB6F}" type="datetime1">
              <a:rPr lang="en-US" smtClean="0"/>
              <a:t>8/14/2017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167463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0391D-BAF4-4538-A481-11329A655B0F}" type="datetime1">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147603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A7EE2-81C2-4C00-BAD9-9FF1B74D5E28}" type="datetime1">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A538DE-3B9F-4F4E-9D19-F8FB41468309}" type="slidenum">
              <a:rPr lang="en-US" smtClean="0"/>
              <a:t>‹#›</a:t>
            </a:fld>
            <a:endParaRPr lang="en-US" dirty="0"/>
          </a:p>
        </p:txBody>
      </p:sp>
    </p:spTree>
    <p:extLst>
      <p:ext uri="{BB962C8B-B14F-4D97-AF65-F5344CB8AC3E}">
        <p14:creationId xmlns:p14="http://schemas.microsoft.com/office/powerpoint/2010/main" val="284525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30BD9-477D-4117-8532-C07DCC9A9C90}" type="datetime1">
              <a:rPr lang="en-US" smtClean="0"/>
              <a:t>8/14/2017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538DE-3B9F-4F4E-9D19-F8FB41468309}" type="slidenum">
              <a:rPr lang="en-US" smtClean="0"/>
              <a:t>‹#›</a:t>
            </a:fld>
            <a:endParaRPr lang="en-US" dirty="0"/>
          </a:p>
        </p:txBody>
      </p:sp>
    </p:spTree>
    <p:extLst>
      <p:ext uri="{BB962C8B-B14F-4D97-AF65-F5344CB8AC3E}">
        <p14:creationId xmlns:p14="http://schemas.microsoft.com/office/powerpoint/2010/main" val="207711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ucavictas.org.au/visionandmission/" TargetMode="External"/><Relationship Id="rId7" Type="http://schemas.openxmlformats.org/officeDocument/2006/relationships/image" Target="../media/image44.JPG"/><Relationship Id="rId2" Type="http://schemas.openxmlformats.org/officeDocument/2006/relationships/image" Target="../media/image40.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398" y="249038"/>
            <a:ext cx="2035787" cy="2035787"/>
          </a:xfrm>
          <a:prstGeom prst="rect">
            <a:avLst/>
          </a:prstGeom>
        </p:spPr>
      </p:pic>
      <p:pic>
        <p:nvPicPr>
          <p:cNvPr id="5" name="Picture 4" descr="UC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86" y="5661836"/>
            <a:ext cx="2366714" cy="588578"/>
          </a:xfrm>
          <a:prstGeom prst="rect">
            <a:avLst/>
          </a:prstGeom>
        </p:spPr>
      </p:pic>
      <p:pic>
        <p:nvPicPr>
          <p:cNvPr id="1026" name="Picture 2" descr="Implement logo final draft"/>
          <p:cNvPicPr>
            <a:picLocks noChangeAspect="1" noChangeArrowheads="1"/>
          </p:cNvPicPr>
          <p:nvPr/>
        </p:nvPicPr>
        <p:blipFill>
          <a:blip r:embed="rId2">
            <a:extLst>
              <a:ext uri="{28A0092B-C50C-407E-A947-70E740481C1C}">
                <a14:useLocalDpi xmlns:a14="http://schemas.microsoft.com/office/drawing/2010/main" val="0"/>
              </a:ext>
            </a:extLst>
          </a:blip>
          <a:srcRect l="33739" t="18251" r="18436" b="38901"/>
          <a:stretch>
            <a:fillRect/>
          </a:stretch>
        </p:blipFill>
        <p:spPr bwMode="auto">
          <a:xfrm>
            <a:off x="-1" y="2835304"/>
            <a:ext cx="4490977" cy="4022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914400" y="1266931"/>
            <a:ext cx="7755038" cy="1754326"/>
          </a:xfrm>
          <a:prstGeom prst="rect">
            <a:avLst/>
          </a:prstGeom>
        </p:spPr>
        <p:txBody>
          <a:bodyPr wrap="square">
            <a:spAutoFit/>
          </a:bodyPr>
          <a:lstStyle/>
          <a:p>
            <a:r>
              <a:rPr lang="en-AU" sz="3600" b="1" i="1" dirty="0" smtClean="0"/>
              <a:t>The Statements of Intent</a:t>
            </a:r>
            <a:endParaRPr lang="en-AU" sz="3600" i="1" dirty="0"/>
          </a:p>
          <a:p>
            <a:r>
              <a:rPr lang="en-AU" sz="3600" b="1" dirty="0" smtClean="0">
                <a:solidFill>
                  <a:schemeClr val="accent3">
                    <a:lumMod val="75000"/>
                  </a:schemeClr>
                </a:solidFill>
              </a:rPr>
              <a:t>Ideas and actions to help explore </a:t>
            </a:r>
          </a:p>
          <a:p>
            <a:r>
              <a:rPr lang="en-AU" sz="3600" b="1" dirty="0" smtClean="0">
                <a:solidFill>
                  <a:schemeClr val="accent3">
                    <a:lumMod val="75000"/>
                  </a:schemeClr>
                </a:solidFill>
              </a:rPr>
              <a:t>the Statements in your own context</a:t>
            </a:r>
            <a:endParaRPr lang="en-AU" sz="2800"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C5A538DE-3B9F-4F4E-9D19-F8FB41468309}" type="slidenum">
              <a:rPr lang="en-US" smtClean="0"/>
              <a:t>1</a:t>
            </a:fld>
            <a:endParaRPr lang="en-US" dirty="0"/>
          </a:p>
        </p:txBody>
      </p:sp>
    </p:spTree>
    <p:extLst>
      <p:ext uri="{BB962C8B-B14F-4D97-AF65-F5344CB8AC3E}">
        <p14:creationId xmlns:p14="http://schemas.microsoft.com/office/powerpoint/2010/main" val="2936481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364273" y="372545"/>
            <a:ext cx="8616174" cy="892552"/>
          </a:xfrm>
          <a:prstGeom prst="rect">
            <a:avLst/>
          </a:prstGeom>
          <a:noFill/>
        </p:spPr>
        <p:txBody>
          <a:bodyPr wrap="square" rtlCol="0">
            <a:spAutoFit/>
          </a:bodyPr>
          <a:lstStyle/>
          <a:p>
            <a:pPr algn="ctr"/>
            <a:r>
              <a:rPr lang="en-AU" sz="3200" b="1" dirty="0" smtClean="0">
                <a:solidFill>
                  <a:schemeClr val="accent3">
                    <a:lumMod val="75000"/>
                  </a:schemeClr>
                </a:solidFill>
              </a:rPr>
              <a:t>Deepen partnerships and trust </a:t>
            </a:r>
            <a:r>
              <a:rPr lang="en-AU" sz="2400" dirty="0" smtClean="0">
                <a:solidFill>
                  <a:schemeClr val="accent3">
                    <a:lumMod val="75000"/>
                  </a:schemeClr>
                </a:solidFill>
              </a:rPr>
              <a:t>(pp. 12-13)</a:t>
            </a:r>
            <a:endParaRPr lang="en-AU" sz="2400" b="1" dirty="0" smtClean="0">
              <a:solidFill>
                <a:schemeClr val="accent3">
                  <a:lumMod val="75000"/>
                </a:schemeClr>
              </a:solidFill>
            </a:endParaRPr>
          </a:p>
          <a:p>
            <a:pPr algn="ctr"/>
            <a:r>
              <a:rPr lang="en-AU" sz="2000" b="1" dirty="0" smtClean="0"/>
              <a:t>We will develop a more cohesive culture of trust, partnership and support.</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10</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995" y="2496230"/>
            <a:ext cx="5671793" cy="87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395" y="3536950"/>
            <a:ext cx="66484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453" y="1352667"/>
            <a:ext cx="62388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520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43068" y="372545"/>
            <a:ext cx="8737379" cy="1200329"/>
          </a:xfrm>
          <a:prstGeom prst="rect">
            <a:avLst/>
          </a:prstGeom>
          <a:noFill/>
        </p:spPr>
        <p:txBody>
          <a:bodyPr wrap="square" rtlCol="0">
            <a:spAutoFit/>
          </a:bodyPr>
          <a:lstStyle/>
          <a:p>
            <a:r>
              <a:rPr lang="en-AU" sz="3200" b="1" dirty="0" smtClean="0">
                <a:solidFill>
                  <a:schemeClr val="accent3">
                    <a:lumMod val="75000"/>
                  </a:schemeClr>
                </a:solidFill>
              </a:rPr>
              <a:t>Nourish contextual expressions of church </a:t>
            </a:r>
            <a:r>
              <a:rPr lang="en-AU" sz="2000" dirty="0" smtClean="0">
                <a:solidFill>
                  <a:schemeClr val="accent3">
                    <a:lumMod val="75000"/>
                  </a:schemeClr>
                </a:solidFill>
              </a:rPr>
              <a:t>(pp. 14-15)</a:t>
            </a:r>
            <a:endParaRPr lang="en-AU" sz="2000" dirty="0">
              <a:solidFill>
                <a:schemeClr val="accent3">
                  <a:lumMod val="75000"/>
                </a:schemeClr>
              </a:solidFill>
            </a:endParaRPr>
          </a:p>
          <a:p>
            <a:pPr algn="ctr"/>
            <a:r>
              <a:rPr lang="en-AU" sz="2000" b="1" dirty="0" smtClean="0"/>
              <a:t>We will recognise and nourish the diversity of forms in which we gather as communities of faithful people.</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180" y="3483479"/>
            <a:ext cx="30194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103" y="1625871"/>
            <a:ext cx="62484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393" y="4670386"/>
            <a:ext cx="6324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104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30459" y="175775"/>
            <a:ext cx="8749988" cy="1692771"/>
          </a:xfrm>
          <a:prstGeom prst="rect">
            <a:avLst/>
          </a:prstGeom>
          <a:noFill/>
        </p:spPr>
        <p:txBody>
          <a:bodyPr wrap="square" rtlCol="0">
            <a:spAutoFit/>
          </a:bodyPr>
          <a:lstStyle/>
          <a:p>
            <a:pPr algn="ctr"/>
            <a:r>
              <a:rPr lang="en-AU" sz="3200" b="1" dirty="0" smtClean="0">
                <a:solidFill>
                  <a:schemeClr val="accent3">
                    <a:lumMod val="75000"/>
                  </a:schemeClr>
                </a:solidFill>
              </a:rPr>
              <a:t>Act together across cultures </a:t>
            </a:r>
          </a:p>
          <a:p>
            <a:pPr algn="ctr"/>
            <a:r>
              <a:rPr lang="en-AU" sz="3200" b="1" dirty="0" smtClean="0">
                <a:solidFill>
                  <a:schemeClr val="accent3">
                    <a:lumMod val="75000"/>
                  </a:schemeClr>
                </a:solidFill>
              </a:rPr>
              <a:t>and generations </a:t>
            </a:r>
            <a:r>
              <a:rPr lang="en-AU" sz="2000" dirty="0" smtClean="0">
                <a:solidFill>
                  <a:schemeClr val="accent3">
                    <a:lumMod val="75000"/>
                  </a:schemeClr>
                </a:solidFill>
              </a:rPr>
              <a:t>(pp. 16-17)</a:t>
            </a:r>
            <a:endParaRPr lang="en-AU" sz="3200" b="1" dirty="0" smtClean="0">
              <a:solidFill>
                <a:schemeClr val="accent3">
                  <a:lumMod val="75000"/>
                </a:schemeClr>
              </a:solidFill>
            </a:endParaRPr>
          </a:p>
          <a:p>
            <a:pPr algn="ctr"/>
            <a:r>
              <a:rPr lang="en-AU" sz="2000" b="1" dirty="0" smtClean="0"/>
              <a:t>We will develop and deepen our relationships to be, in practice, </a:t>
            </a:r>
          </a:p>
          <a:p>
            <a:pPr algn="ctr"/>
            <a:r>
              <a:rPr lang="en-AU" sz="2000" b="1" dirty="0" smtClean="0"/>
              <a:t>an inter-cultural, inter-generational church.</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465" y="4328952"/>
            <a:ext cx="51339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400" y="1914320"/>
            <a:ext cx="61055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80839" y="5486920"/>
            <a:ext cx="6385932" cy="1200329"/>
          </a:xfrm>
          <a:prstGeom prst="rect">
            <a:avLst/>
          </a:prstGeom>
          <a:noFill/>
        </p:spPr>
        <p:txBody>
          <a:bodyPr wrap="square" rtlCol="0">
            <a:spAutoFit/>
          </a:bodyPr>
          <a:lstStyle/>
          <a:p>
            <a:r>
              <a:rPr lang="en-AU" b="1" dirty="0" smtClean="0">
                <a:solidFill>
                  <a:schemeClr val="tx2">
                    <a:lumMod val="75000"/>
                  </a:schemeClr>
                </a:solidFill>
              </a:rPr>
              <a:t>The gifts of time and listening - respectfully seek out an opportunity to sit with a person of another generation or not of your cultural background.  Ask how they experience life in the Uniting Church.</a:t>
            </a:r>
            <a:endParaRPr lang="en-AU" b="1" dirty="0">
              <a:solidFill>
                <a:schemeClr val="tx2">
                  <a:lumMod val="75000"/>
                </a:schemeClr>
              </a:solidFill>
            </a:endParaRPr>
          </a:p>
        </p:txBody>
      </p:sp>
    </p:spTree>
    <p:extLst>
      <p:ext uri="{BB962C8B-B14F-4D97-AF65-F5344CB8AC3E}">
        <p14:creationId xmlns:p14="http://schemas.microsoft.com/office/powerpoint/2010/main" val="3031755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30459" y="372545"/>
            <a:ext cx="8749988" cy="1200329"/>
          </a:xfrm>
          <a:prstGeom prst="rect">
            <a:avLst/>
          </a:prstGeom>
          <a:noFill/>
        </p:spPr>
        <p:txBody>
          <a:bodyPr wrap="square" rtlCol="0">
            <a:spAutoFit/>
          </a:bodyPr>
          <a:lstStyle/>
          <a:p>
            <a:pPr algn="ctr"/>
            <a:r>
              <a:rPr lang="en-AU" sz="3200" b="1" dirty="0" smtClean="0">
                <a:solidFill>
                  <a:schemeClr val="accent3">
                    <a:lumMod val="75000"/>
                  </a:schemeClr>
                </a:solidFill>
              </a:rPr>
              <a:t> Build resilience, strengthen accountability</a:t>
            </a:r>
            <a:r>
              <a:rPr lang="en-AU" sz="2400" dirty="0" smtClean="0">
                <a:solidFill>
                  <a:schemeClr val="accent3">
                    <a:lumMod val="75000"/>
                  </a:schemeClr>
                </a:solidFill>
              </a:rPr>
              <a:t> (pp.18-19)</a:t>
            </a:r>
          </a:p>
          <a:p>
            <a:pPr algn="ctr"/>
            <a:r>
              <a:rPr lang="en-AU" sz="2000" b="1" dirty="0" smtClean="0"/>
              <a:t>We will act with faithful integrity by way of mutual accountability, wise stewardship and good governance.</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024" y="2858005"/>
            <a:ext cx="5644140" cy="85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497" y="1572874"/>
            <a:ext cx="5709195" cy="11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981" y="3865024"/>
            <a:ext cx="4420993" cy="267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15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30459" y="372545"/>
            <a:ext cx="8749988" cy="1200329"/>
          </a:xfrm>
          <a:prstGeom prst="rect">
            <a:avLst/>
          </a:prstGeom>
          <a:noFill/>
        </p:spPr>
        <p:txBody>
          <a:bodyPr wrap="square" rtlCol="0">
            <a:spAutoFit/>
          </a:bodyPr>
          <a:lstStyle/>
          <a:p>
            <a:pPr algn="ctr"/>
            <a:r>
              <a:rPr lang="en-AU" sz="3200" b="1" dirty="0" smtClean="0">
                <a:solidFill>
                  <a:schemeClr val="accent3">
                    <a:lumMod val="75000"/>
                  </a:schemeClr>
                </a:solidFill>
              </a:rPr>
              <a:t>  Grow leadership capacity </a:t>
            </a:r>
            <a:r>
              <a:rPr lang="en-AU" sz="2400" dirty="0">
                <a:solidFill>
                  <a:schemeClr val="accent3">
                    <a:lumMod val="75000"/>
                  </a:schemeClr>
                </a:solidFill>
              </a:rPr>
              <a:t>(</a:t>
            </a:r>
            <a:r>
              <a:rPr lang="en-AU" sz="2400" dirty="0" smtClean="0">
                <a:solidFill>
                  <a:schemeClr val="accent3">
                    <a:lumMod val="75000"/>
                  </a:schemeClr>
                </a:solidFill>
              </a:rPr>
              <a:t>pp.20-21)</a:t>
            </a:r>
            <a:endParaRPr lang="en-AU" sz="2400" b="1" dirty="0">
              <a:solidFill>
                <a:schemeClr val="accent3">
                  <a:lumMod val="75000"/>
                </a:schemeClr>
              </a:solidFill>
            </a:endParaRPr>
          </a:p>
          <a:p>
            <a:pPr algn="ctr"/>
            <a:r>
              <a:rPr lang="en-AU" sz="2000" b="1" dirty="0" smtClean="0"/>
              <a:t>We will grow the capacity of all forms of leadership </a:t>
            </a:r>
          </a:p>
          <a:p>
            <a:pPr algn="ctr"/>
            <a:r>
              <a:rPr lang="en-AU" sz="2000" b="1" dirty="0" smtClean="0"/>
              <a:t>in the current and future Church.</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417" y="3377938"/>
            <a:ext cx="49625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4355"/>
          <a:stretch/>
        </p:blipFill>
        <p:spPr bwMode="auto">
          <a:xfrm>
            <a:off x="1475098" y="1652471"/>
            <a:ext cx="6372225" cy="148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06495" y="4541612"/>
            <a:ext cx="5828371" cy="1661993"/>
          </a:xfrm>
          <a:prstGeom prst="rect">
            <a:avLst/>
          </a:prstGeom>
          <a:noFill/>
        </p:spPr>
        <p:txBody>
          <a:bodyPr wrap="square" rtlCol="0">
            <a:spAutoFit/>
          </a:bodyPr>
          <a:lstStyle/>
          <a:p>
            <a:r>
              <a:rPr lang="en-AU" b="1" dirty="0" smtClean="0">
                <a:solidFill>
                  <a:schemeClr val="tx2">
                    <a:lumMod val="75000"/>
                  </a:schemeClr>
                </a:solidFill>
              </a:rPr>
              <a:t>Take time in your gathered community to explore three possible areas of response (note p.21 dot points) for growing leadership capacity:</a:t>
            </a:r>
          </a:p>
          <a:p>
            <a:pPr marL="342900" indent="-342900">
              <a:buAutoNum type="arabicPeriod"/>
            </a:pPr>
            <a:r>
              <a:rPr lang="en-AU" sz="1600" b="1" dirty="0" smtClean="0">
                <a:solidFill>
                  <a:schemeClr val="tx2">
                    <a:lumMod val="75000"/>
                  </a:schemeClr>
                </a:solidFill>
              </a:rPr>
              <a:t>Provide ongoing support to our current leadership.</a:t>
            </a:r>
          </a:p>
          <a:p>
            <a:pPr marL="342900" indent="-342900">
              <a:buAutoNum type="arabicPeriod"/>
            </a:pPr>
            <a:r>
              <a:rPr lang="en-AU" sz="1600" b="1" dirty="0" smtClean="0">
                <a:solidFill>
                  <a:schemeClr val="tx2">
                    <a:lumMod val="75000"/>
                  </a:schemeClr>
                </a:solidFill>
              </a:rPr>
              <a:t>Identify the emerging leaders in our gathered community.</a:t>
            </a:r>
          </a:p>
          <a:p>
            <a:pPr marL="342900" indent="-342900">
              <a:buAutoNum type="arabicPeriod"/>
            </a:pPr>
            <a:r>
              <a:rPr lang="en-AU" sz="1600" b="1" dirty="0" smtClean="0">
                <a:solidFill>
                  <a:schemeClr val="tx2">
                    <a:lumMod val="75000"/>
                  </a:schemeClr>
                </a:solidFill>
              </a:rPr>
              <a:t>Explore everyone’s leadership in daily life.</a:t>
            </a:r>
            <a:endParaRPr lang="en-AU" sz="1600" b="1" dirty="0">
              <a:solidFill>
                <a:schemeClr val="tx2">
                  <a:lumMod val="75000"/>
                </a:schemeClr>
              </a:solidFill>
            </a:endParaRPr>
          </a:p>
        </p:txBody>
      </p:sp>
    </p:spTree>
    <p:extLst>
      <p:ext uri="{BB962C8B-B14F-4D97-AF65-F5344CB8AC3E}">
        <p14:creationId xmlns:p14="http://schemas.microsoft.com/office/powerpoint/2010/main" val="3490529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30459" y="372545"/>
            <a:ext cx="8749988" cy="1200329"/>
          </a:xfrm>
          <a:prstGeom prst="rect">
            <a:avLst/>
          </a:prstGeom>
          <a:noFill/>
        </p:spPr>
        <p:txBody>
          <a:bodyPr wrap="square" rtlCol="0">
            <a:spAutoFit/>
          </a:bodyPr>
          <a:lstStyle/>
          <a:p>
            <a:pPr lvl="0" algn="ctr"/>
            <a:r>
              <a:rPr lang="en-AU" sz="3200" b="1" dirty="0" smtClean="0">
                <a:solidFill>
                  <a:schemeClr val="accent3">
                    <a:lumMod val="75000"/>
                  </a:schemeClr>
                </a:solidFill>
              </a:rPr>
              <a:t>  Share our resources </a:t>
            </a:r>
            <a:r>
              <a:rPr lang="en-AU" sz="2400" dirty="0">
                <a:solidFill>
                  <a:srgbClr val="9BBB59">
                    <a:lumMod val="75000"/>
                  </a:srgbClr>
                </a:solidFill>
              </a:rPr>
              <a:t>(</a:t>
            </a:r>
            <a:r>
              <a:rPr lang="en-AU" sz="2400" dirty="0" smtClean="0">
                <a:solidFill>
                  <a:srgbClr val="9BBB59">
                    <a:lumMod val="75000"/>
                  </a:srgbClr>
                </a:solidFill>
              </a:rPr>
              <a:t>pp.22-23)</a:t>
            </a:r>
            <a:endParaRPr lang="en-AU" sz="3200" b="1" dirty="0">
              <a:solidFill>
                <a:schemeClr val="accent3">
                  <a:lumMod val="75000"/>
                </a:schemeClr>
              </a:solidFill>
            </a:endParaRPr>
          </a:p>
          <a:p>
            <a:pPr algn="ctr"/>
            <a:r>
              <a:rPr lang="en-AU" sz="2000" b="1" dirty="0" smtClean="0"/>
              <a:t>We will be more strategic in the organisation and sharing of all resources </a:t>
            </a:r>
          </a:p>
          <a:p>
            <a:pPr algn="ctr"/>
            <a:r>
              <a:rPr lang="en-AU" sz="2000" b="1" dirty="0" smtClean="0"/>
              <a:t>– our people, property and finances – for the common good.</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35" y="1898957"/>
            <a:ext cx="62103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432" y="3001074"/>
            <a:ext cx="49244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948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30459" y="372545"/>
            <a:ext cx="8749988" cy="1200329"/>
          </a:xfrm>
          <a:prstGeom prst="rect">
            <a:avLst/>
          </a:prstGeom>
          <a:noFill/>
        </p:spPr>
        <p:txBody>
          <a:bodyPr wrap="square" rtlCol="0">
            <a:spAutoFit/>
          </a:bodyPr>
          <a:lstStyle/>
          <a:p>
            <a:pPr lvl="0" algn="ctr"/>
            <a:r>
              <a:rPr lang="en-AU" sz="3200" b="1" dirty="0" smtClean="0">
                <a:solidFill>
                  <a:schemeClr val="accent3">
                    <a:lumMod val="75000"/>
                  </a:schemeClr>
                </a:solidFill>
              </a:rPr>
              <a:t>  Be lighter and simpler </a:t>
            </a:r>
            <a:r>
              <a:rPr lang="en-AU" sz="2400" dirty="0" smtClean="0">
                <a:solidFill>
                  <a:srgbClr val="9BBB59">
                    <a:lumMod val="75000"/>
                  </a:srgbClr>
                </a:solidFill>
              </a:rPr>
              <a:t>(pp.24-25)</a:t>
            </a:r>
            <a:endParaRPr lang="en-AU" sz="2400" b="1" dirty="0">
              <a:solidFill>
                <a:srgbClr val="9BBB59">
                  <a:lumMod val="75000"/>
                </a:srgbClr>
              </a:solidFill>
            </a:endParaRPr>
          </a:p>
          <a:p>
            <a:pPr algn="ctr"/>
            <a:r>
              <a:rPr lang="en-AU" sz="2000" b="1" dirty="0" smtClean="0"/>
              <a:t>We will be lighter and simpler in our practices and formal structures so we can be more flexible and proactive in responding to the movement of the Spirit.</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602" y="1681050"/>
            <a:ext cx="64198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538" y="3122341"/>
            <a:ext cx="5579855" cy="356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942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27649"/>
            <a:ext cx="1059600" cy="1059600"/>
          </a:xfrm>
          <a:prstGeom prst="rect">
            <a:avLst/>
          </a:prstGeom>
        </p:spPr>
      </p:pic>
      <p:sp>
        <p:nvSpPr>
          <p:cNvPr id="3" name="TextBox 2"/>
          <p:cNvSpPr txBox="1"/>
          <p:nvPr/>
        </p:nvSpPr>
        <p:spPr>
          <a:xfrm>
            <a:off x="230459" y="372545"/>
            <a:ext cx="8749988" cy="1692771"/>
          </a:xfrm>
          <a:prstGeom prst="rect">
            <a:avLst/>
          </a:prstGeom>
          <a:noFill/>
        </p:spPr>
        <p:txBody>
          <a:bodyPr wrap="square" rtlCol="0">
            <a:spAutoFit/>
          </a:bodyPr>
          <a:lstStyle/>
          <a:p>
            <a:pPr algn="ctr"/>
            <a:r>
              <a:rPr lang="en-AU" sz="3200" b="1" dirty="0" smtClean="0">
                <a:solidFill>
                  <a:schemeClr val="accent3">
                    <a:lumMod val="75000"/>
                  </a:schemeClr>
                </a:solidFill>
              </a:rPr>
              <a:t>  Your feedback, ideas and/or comments are important. </a:t>
            </a:r>
            <a:endParaRPr lang="en-AU" sz="3200" b="1" dirty="0">
              <a:solidFill>
                <a:schemeClr val="accent3">
                  <a:lumMod val="75000"/>
                </a:schemeClr>
              </a:solidFill>
            </a:endParaRPr>
          </a:p>
          <a:p>
            <a:pPr algn="ctr"/>
            <a:endParaRPr lang="en-AU" sz="2000" b="1" dirty="0" smtClean="0"/>
          </a:p>
          <a:p>
            <a:pPr algn="ct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17</a:t>
            </a:fld>
            <a:endParaRPr lang="en-US" dirty="0"/>
          </a:p>
        </p:txBody>
      </p:sp>
      <p:sp>
        <p:nvSpPr>
          <p:cNvPr id="2" name="TextBox 1"/>
          <p:cNvSpPr txBox="1"/>
          <p:nvPr/>
        </p:nvSpPr>
        <p:spPr>
          <a:xfrm>
            <a:off x="1300976" y="1747024"/>
            <a:ext cx="7069873" cy="3693319"/>
          </a:xfrm>
          <a:prstGeom prst="rect">
            <a:avLst/>
          </a:prstGeom>
          <a:noFill/>
        </p:spPr>
        <p:txBody>
          <a:bodyPr wrap="square" rtlCol="0">
            <a:spAutoFit/>
          </a:bodyPr>
          <a:lstStyle/>
          <a:p>
            <a:r>
              <a:rPr lang="en-AU" b="1" dirty="0" smtClean="0">
                <a:solidFill>
                  <a:schemeClr val="tx2">
                    <a:lumMod val="75000"/>
                  </a:schemeClr>
                </a:solidFill>
              </a:rPr>
              <a:t>In what ways have the </a:t>
            </a:r>
            <a:r>
              <a:rPr lang="en-AU" b="1" i="1" dirty="0" smtClean="0">
                <a:solidFill>
                  <a:schemeClr val="tx2">
                    <a:lumMod val="75000"/>
                  </a:schemeClr>
                </a:solidFill>
              </a:rPr>
              <a:t>Statements of Intent</a:t>
            </a:r>
            <a:r>
              <a:rPr lang="en-AU" b="1" dirty="0" smtClean="0">
                <a:solidFill>
                  <a:schemeClr val="tx2">
                    <a:lumMod val="75000"/>
                  </a:schemeClr>
                </a:solidFill>
              </a:rPr>
              <a:t>, and the discussions within your gathered community, affirmed, challenged or renewed ‘how’ your community is journeying together as God’s people in our Synod?</a:t>
            </a:r>
          </a:p>
          <a:p>
            <a:endParaRPr lang="en-AU" b="1" dirty="0">
              <a:solidFill>
                <a:schemeClr val="tx2">
                  <a:lumMod val="75000"/>
                </a:schemeClr>
              </a:solidFill>
            </a:endParaRPr>
          </a:p>
          <a:p>
            <a:r>
              <a:rPr lang="en-AU" b="1" dirty="0" smtClean="0">
                <a:solidFill>
                  <a:schemeClr val="tx2">
                    <a:lumMod val="75000"/>
                  </a:schemeClr>
                </a:solidFill>
              </a:rPr>
              <a:t>What stories are emerging that reflect the hope of one or more of these statements?</a:t>
            </a:r>
          </a:p>
          <a:p>
            <a:endParaRPr lang="en-AU" b="1" dirty="0">
              <a:solidFill>
                <a:schemeClr val="tx2">
                  <a:lumMod val="75000"/>
                </a:schemeClr>
              </a:solidFill>
            </a:endParaRPr>
          </a:p>
          <a:p>
            <a:r>
              <a:rPr lang="en-AU" b="1" dirty="0" smtClean="0">
                <a:solidFill>
                  <a:schemeClr val="tx2">
                    <a:lumMod val="75000"/>
                  </a:schemeClr>
                </a:solidFill>
              </a:rPr>
              <a:t>Do you have experiences that you would be willing to share with the wider church?</a:t>
            </a:r>
          </a:p>
          <a:p>
            <a:endParaRPr lang="en-AU" b="1" dirty="0">
              <a:solidFill>
                <a:schemeClr val="tx2">
                  <a:lumMod val="75000"/>
                </a:schemeClr>
              </a:solidFill>
            </a:endParaRPr>
          </a:p>
          <a:p>
            <a:endParaRPr lang="en-AU" b="1" dirty="0" smtClean="0">
              <a:solidFill>
                <a:schemeClr val="tx2">
                  <a:lumMod val="75000"/>
                </a:schemeClr>
              </a:solidFill>
            </a:endParaRPr>
          </a:p>
          <a:p>
            <a:r>
              <a:rPr lang="en-AU" b="1" dirty="0" smtClean="0">
                <a:solidFill>
                  <a:schemeClr val="tx2">
                    <a:lumMod val="75000"/>
                  </a:schemeClr>
                </a:solidFill>
              </a:rPr>
              <a:t>If you would like to, please forward any thoughts or images to </a:t>
            </a:r>
          </a:p>
          <a:p>
            <a:r>
              <a:rPr lang="en-AU" b="1" dirty="0" smtClean="0"/>
              <a:t>Email: </a:t>
            </a:r>
            <a:r>
              <a:rPr lang="en-AU" b="1" dirty="0" smtClean="0">
                <a:solidFill>
                  <a:schemeClr val="tx2">
                    <a:lumMod val="60000"/>
                    <a:lumOff val="40000"/>
                  </a:schemeClr>
                </a:solidFill>
              </a:rPr>
              <a:t>strategic.reviewimplementation@victas.uca.org.au</a:t>
            </a:r>
          </a:p>
        </p:txBody>
      </p:sp>
      <p:pic>
        <p:nvPicPr>
          <p:cNvPr id="8" name="Picture 7" descr="UC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86" y="5661836"/>
            <a:ext cx="2366714" cy="588578"/>
          </a:xfrm>
          <a:prstGeom prst="rect">
            <a:avLst/>
          </a:prstGeom>
        </p:spPr>
      </p:pic>
    </p:spTree>
    <p:extLst>
      <p:ext uri="{BB962C8B-B14F-4D97-AF65-F5344CB8AC3E}">
        <p14:creationId xmlns:p14="http://schemas.microsoft.com/office/powerpoint/2010/main" val="254360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855">
            <a:off x="7762144" y="3117399"/>
            <a:ext cx="661215" cy="2668904"/>
          </a:xfrm>
          <a:prstGeom prst="rect">
            <a:avLst/>
          </a:prstGeom>
        </p:spPr>
      </p:pic>
      <p:sp>
        <p:nvSpPr>
          <p:cNvPr id="2" name="Title 1"/>
          <p:cNvSpPr>
            <a:spLocks noGrp="1"/>
          </p:cNvSpPr>
          <p:nvPr>
            <p:ph type="ctrTitle"/>
          </p:nvPr>
        </p:nvSpPr>
        <p:spPr>
          <a:xfrm>
            <a:off x="223520" y="392323"/>
            <a:ext cx="8595360" cy="1091038"/>
          </a:xfrm>
        </p:spPr>
        <p:txBody>
          <a:bodyPr>
            <a:normAutofit fontScale="90000"/>
          </a:bodyPr>
          <a:lstStyle/>
          <a:p>
            <a:r>
              <a:rPr lang="en-US" sz="3600" b="1" dirty="0" smtClean="0">
                <a:solidFill>
                  <a:schemeClr val="accent3">
                    <a:lumMod val="75000"/>
                  </a:schemeClr>
                </a:solidFill>
                <a:latin typeface="+mn-lt"/>
              </a:rPr>
              <a:t>Looking for more tools to assist conversations?</a:t>
            </a:r>
            <a:r>
              <a:rPr lang="en-US" dirty="0" smtClean="0"/>
              <a:t/>
            </a:r>
            <a:br>
              <a:rPr lang="en-US" dirty="0" smtClean="0"/>
            </a:br>
            <a:r>
              <a:rPr lang="en-US" sz="2700" dirty="0" smtClean="0">
                <a:latin typeface="+mn-lt"/>
              </a:rPr>
              <a:t>Visit </a:t>
            </a:r>
            <a:r>
              <a:rPr lang="en-US" sz="2700" dirty="0" smtClean="0">
                <a:latin typeface="+mn-lt"/>
                <a:hlinkClick r:id="rId3"/>
              </a:rPr>
              <a:t>http</a:t>
            </a:r>
            <a:r>
              <a:rPr lang="en-US" sz="2700" dirty="0">
                <a:latin typeface="+mn-lt"/>
                <a:hlinkClick r:id="rId3"/>
              </a:rPr>
              <a:t>://ucavictas.org.au/visionandmission</a:t>
            </a:r>
            <a:r>
              <a:rPr lang="en-US" sz="2700" dirty="0" smtClean="0">
                <a:latin typeface="+mn-lt"/>
                <a:hlinkClick r:id="rId3"/>
              </a:rPr>
              <a:t>/</a:t>
            </a:r>
            <a:r>
              <a:rPr lang="en-US" sz="2700" dirty="0" smtClean="0">
                <a:latin typeface="+mn-lt"/>
              </a:rPr>
              <a:t>  for downloadable resources</a:t>
            </a:r>
            <a:endParaRPr lang="en-US" sz="2700" dirty="0">
              <a:latin typeface="+mn-lt"/>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9022"/>
          <a:stretch/>
        </p:blipFill>
        <p:spPr>
          <a:xfrm>
            <a:off x="579119" y="1903984"/>
            <a:ext cx="7284719" cy="3491586"/>
          </a:xfrm>
          <a:prstGeom prst="rect">
            <a:avLst/>
          </a:prstGeom>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75146">
            <a:off x="353237" y="4961568"/>
            <a:ext cx="1602422" cy="163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06254">
            <a:off x="1820656" y="4763313"/>
            <a:ext cx="2556829" cy="177673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622" y="4161755"/>
            <a:ext cx="1749648" cy="2467631"/>
          </a:xfrm>
          <a:prstGeom prst="rect">
            <a:avLst/>
          </a:prstGeom>
        </p:spPr>
      </p:pic>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18510">
            <a:off x="5708483" y="4483198"/>
            <a:ext cx="3083832" cy="212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C5A538DE-3B9F-4F4E-9D19-F8FB41468309}" type="slidenum">
              <a:rPr lang="en-US" smtClean="0"/>
              <a:t>18</a:t>
            </a:fld>
            <a:endParaRPr lang="en-US" dirty="0"/>
          </a:p>
        </p:txBody>
      </p:sp>
    </p:spTree>
    <p:extLst>
      <p:ext uri="{BB962C8B-B14F-4D97-AF65-F5344CB8AC3E}">
        <p14:creationId xmlns:p14="http://schemas.microsoft.com/office/powerpoint/2010/main" val="405099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95566"/>
            <a:ext cx="1291683" cy="1291683"/>
          </a:xfrm>
          <a:prstGeom prst="rect">
            <a:avLst/>
          </a:prstGeom>
        </p:spPr>
      </p:pic>
      <p:pic>
        <p:nvPicPr>
          <p:cNvPr id="5" name="Picture 4" descr="UC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86" y="5661836"/>
            <a:ext cx="2366714" cy="588578"/>
          </a:xfrm>
          <a:prstGeom prst="rect">
            <a:avLst/>
          </a:prstGeom>
        </p:spPr>
      </p:pic>
      <p:sp>
        <p:nvSpPr>
          <p:cNvPr id="11" name="Rectangle 10"/>
          <p:cNvSpPr/>
          <p:nvPr/>
        </p:nvSpPr>
        <p:spPr>
          <a:xfrm>
            <a:off x="2631687" y="307140"/>
            <a:ext cx="6141923" cy="2509533"/>
          </a:xfrm>
          <a:prstGeom prst="rect">
            <a:avLst/>
          </a:prstGeom>
        </p:spPr>
        <p:txBody>
          <a:bodyPr wrap="square">
            <a:spAutoFit/>
          </a:bodyPr>
          <a:lstStyle/>
          <a:p>
            <a:pPr>
              <a:lnSpc>
                <a:spcPct val="119000"/>
              </a:lnSpc>
            </a:pPr>
            <a:r>
              <a:rPr lang="en-AU" sz="2400" b="1" kern="1400" dirty="0" smtClean="0">
                <a:solidFill>
                  <a:schemeClr val="accent1">
                    <a:lumMod val="50000"/>
                  </a:schemeClr>
                </a:solidFill>
              </a:rPr>
              <a:t>You may have previously read </a:t>
            </a:r>
          </a:p>
          <a:p>
            <a:pPr>
              <a:lnSpc>
                <a:spcPct val="119000"/>
              </a:lnSpc>
            </a:pPr>
            <a:r>
              <a:rPr lang="en-AU" sz="2400" b="1" i="1" kern="1400" dirty="0" smtClean="0">
                <a:solidFill>
                  <a:schemeClr val="accent3">
                    <a:lumMod val="75000"/>
                  </a:schemeClr>
                </a:solidFill>
              </a:rPr>
              <a:t>Introducing the Vision and Mission Principles</a:t>
            </a:r>
            <a:r>
              <a:rPr lang="en-AU" sz="2400" b="1" kern="1400" dirty="0" smtClean="0">
                <a:solidFill>
                  <a:schemeClr val="accent3">
                    <a:lumMod val="75000"/>
                  </a:schemeClr>
                </a:solidFill>
              </a:rPr>
              <a:t>, </a:t>
            </a:r>
          </a:p>
          <a:p>
            <a:pPr>
              <a:lnSpc>
                <a:spcPct val="119000"/>
              </a:lnSpc>
            </a:pPr>
            <a:r>
              <a:rPr lang="en-AU" sz="2400" b="1" kern="1400" dirty="0" smtClean="0">
                <a:solidFill>
                  <a:schemeClr val="accent1">
                    <a:lumMod val="50000"/>
                  </a:schemeClr>
                </a:solidFill>
              </a:rPr>
              <a:t>a booklet exploring the Vision and Mission Principles of the Synod. </a:t>
            </a:r>
            <a:endParaRPr lang="en-AU" sz="2400" kern="1400" dirty="0">
              <a:solidFill>
                <a:schemeClr val="accent1">
                  <a:lumMod val="50000"/>
                </a:schemeClr>
              </a:solidFill>
            </a:endParaRPr>
          </a:p>
          <a:p>
            <a:pPr>
              <a:lnSpc>
                <a:spcPct val="119000"/>
              </a:lnSpc>
              <a:spcAft>
                <a:spcPts val="600"/>
              </a:spcAft>
            </a:pPr>
            <a:r>
              <a:rPr lang="en-AU" sz="3600" kern="1400" dirty="0">
                <a:solidFill>
                  <a:srgbClr val="000000"/>
                </a:solidFill>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98" y="520390"/>
            <a:ext cx="2145474" cy="1476086"/>
          </a:xfrm>
          <a:prstGeom prst="rect">
            <a:avLst/>
          </a:prstGeom>
        </p:spPr>
      </p:pic>
      <p:sp>
        <p:nvSpPr>
          <p:cNvPr id="13" name="Slide Number Placeholder 12"/>
          <p:cNvSpPr>
            <a:spLocks noGrp="1"/>
          </p:cNvSpPr>
          <p:nvPr>
            <p:ph type="sldNum" sz="quarter" idx="12"/>
          </p:nvPr>
        </p:nvSpPr>
        <p:spPr/>
        <p:txBody>
          <a:bodyPr/>
          <a:lstStyle/>
          <a:p>
            <a:fld id="{C5A538DE-3B9F-4F4E-9D19-F8FB41468309}" type="slidenum">
              <a:rPr lang="en-US" smtClean="0"/>
              <a:t>2</a:t>
            </a:fld>
            <a:endParaRPr lang="en-US" dirty="0"/>
          </a:p>
        </p:txBody>
      </p:sp>
      <p:pic>
        <p:nvPicPr>
          <p:cNvPr id="1026" name="Picture 2" descr="supporting-info-mockup"/>
          <p:cNvPicPr>
            <a:picLocks noChangeAspect="1" noChangeArrowheads="1"/>
          </p:cNvPicPr>
          <p:nvPr/>
        </p:nvPicPr>
        <p:blipFill rotWithShape="1">
          <a:blip r:embed="rId5">
            <a:extLst>
              <a:ext uri="{28A0092B-C50C-407E-A947-70E740481C1C}">
                <a14:useLocalDpi xmlns:a14="http://schemas.microsoft.com/office/drawing/2010/main" val="0"/>
              </a:ext>
            </a:extLst>
          </a:blip>
          <a:srcRect l="15167" r="15167"/>
          <a:stretch/>
        </p:blipFill>
        <p:spPr bwMode="auto">
          <a:xfrm>
            <a:off x="4653023" y="2208680"/>
            <a:ext cx="3437681" cy="3394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2428" y="2601951"/>
            <a:ext cx="3860675" cy="2308324"/>
          </a:xfrm>
          <a:prstGeom prst="rect">
            <a:avLst/>
          </a:prstGeom>
          <a:noFill/>
        </p:spPr>
        <p:txBody>
          <a:bodyPr wrap="square" rtlCol="0">
            <a:spAutoFit/>
          </a:bodyPr>
          <a:lstStyle/>
          <a:p>
            <a:r>
              <a:rPr lang="en-AU" sz="2400" b="1" kern="1400" dirty="0" smtClean="0">
                <a:solidFill>
                  <a:schemeClr val="accent1">
                    <a:lumMod val="50000"/>
                  </a:schemeClr>
                </a:solidFill>
              </a:rPr>
              <a:t>These slides are designed to</a:t>
            </a:r>
            <a:r>
              <a:rPr lang="en-AU" sz="2400" b="1" kern="1400" dirty="0">
                <a:solidFill>
                  <a:schemeClr val="accent1">
                    <a:lumMod val="50000"/>
                  </a:schemeClr>
                </a:solidFill>
              </a:rPr>
              <a:t> </a:t>
            </a:r>
            <a:r>
              <a:rPr lang="en-AU" sz="2400" b="1" kern="1400" dirty="0" smtClean="0">
                <a:solidFill>
                  <a:schemeClr val="accent1">
                    <a:lumMod val="50000"/>
                  </a:schemeClr>
                </a:solidFill>
              </a:rPr>
              <a:t>guide groups working through the second booklet in the series,  </a:t>
            </a:r>
          </a:p>
          <a:p>
            <a:r>
              <a:rPr lang="en-AU" sz="2400" b="1" i="1" kern="1400" dirty="0" smtClean="0">
                <a:solidFill>
                  <a:schemeClr val="accent3">
                    <a:lumMod val="75000"/>
                  </a:schemeClr>
                </a:solidFill>
              </a:rPr>
              <a:t>Supporting Information on the Statements of </a:t>
            </a:r>
            <a:r>
              <a:rPr lang="en-AU" sz="2400" b="1" i="1" kern="1400" dirty="0" smtClean="0">
                <a:solidFill>
                  <a:schemeClr val="accent3">
                    <a:lumMod val="75000"/>
                  </a:schemeClr>
                </a:solidFill>
              </a:rPr>
              <a:t>Intent.</a:t>
            </a:r>
            <a:endParaRPr lang="en-AU" i="1" dirty="0">
              <a:solidFill>
                <a:schemeClr val="accent3">
                  <a:lumMod val="75000"/>
                </a:schemeClr>
              </a:solidFill>
            </a:endParaRPr>
          </a:p>
        </p:txBody>
      </p:sp>
    </p:spTree>
    <p:extLst>
      <p:ext uri="{BB962C8B-B14F-4D97-AF65-F5344CB8AC3E}">
        <p14:creationId xmlns:p14="http://schemas.microsoft.com/office/powerpoint/2010/main" val="237233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651462"/>
            <a:ext cx="2035787" cy="2035787"/>
          </a:xfrm>
          <a:prstGeom prst="rect">
            <a:avLst/>
          </a:prstGeom>
        </p:spPr>
      </p:pic>
      <p:pic>
        <p:nvPicPr>
          <p:cNvPr id="5" name="Picture 4" descr="UC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86" y="5661836"/>
            <a:ext cx="2366714" cy="588578"/>
          </a:xfrm>
          <a:prstGeom prst="rect">
            <a:avLst/>
          </a:prstGeom>
        </p:spPr>
      </p:pic>
      <p:sp>
        <p:nvSpPr>
          <p:cNvPr id="11" name="Rectangle 10"/>
          <p:cNvSpPr/>
          <p:nvPr/>
        </p:nvSpPr>
        <p:spPr>
          <a:xfrm>
            <a:off x="447041" y="384431"/>
            <a:ext cx="8239760" cy="2070182"/>
          </a:xfrm>
          <a:prstGeom prst="rect">
            <a:avLst/>
          </a:prstGeom>
        </p:spPr>
        <p:txBody>
          <a:bodyPr wrap="square">
            <a:spAutoFit/>
          </a:bodyPr>
          <a:lstStyle/>
          <a:p>
            <a:pPr algn="ctr">
              <a:lnSpc>
                <a:spcPct val="119000"/>
              </a:lnSpc>
            </a:pPr>
            <a:r>
              <a:rPr lang="en-AU" sz="3600" b="1" kern="1400" dirty="0" smtClean="0">
                <a:solidFill>
                  <a:schemeClr val="accent3">
                    <a:lumMod val="75000"/>
                  </a:schemeClr>
                </a:solidFill>
              </a:rPr>
              <a:t>The </a:t>
            </a:r>
            <a:r>
              <a:rPr lang="en-AU" sz="3600" b="1" i="1" kern="1400" dirty="0" smtClean="0">
                <a:solidFill>
                  <a:schemeClr val="accent3">
                    <a:lumMod val="75000"/>
                  </a:schemeClr>
                </a:solidFill>
              </a:rPr>
              <a:t>Statements of Intent </a:t>
            </a:r>
            <a:r>
              <a:rPr lang="en-AU" sz="3600" b="1" kern="1400" dirty="0" smtClean="0">
                <a:solidFill>
                  <a:schemeClr val="accent3">
                    <a:lumMod val="75000"/>
                  </a:schemeClr>
                </a:solidFill>
              </a:rPr>
              <a:t>seek to encourage a way of travelling together as God’s </a:t>
            </a:r>
            <a:r>
              <a:rPr lang="en-AU" sz="3600" b="1" kern="1400" dirty="0" smtClean="0">
                <a:solidFill>
                  <a:schemeClr val="accent3">
                    <a:lumMod val="75000"/>
                  </a:schemeClr>
                </a:solidFill>
              </a:rPr>
              <a:t>people, building </a:t>
            </a:r>
            <a:r>
              <a:rPr lang="en-AU" sz="3600" b="1" kern="1400" dirty="0" smtClean="0">
                <a:solidFill>
                  <a:schemeClr val="accent3">
                    <a:lumMod val="75000"/>
                  </a:schemeClr>
                </a:solidFill>
              </a:rPr>
              <a:t>a vibrant </a:t>
            </a:r>
            <a:r>
              <a:rPr lang="en-AU" sz="3600" b="1" kern="1400" dirty="0" smtClean="0">
                <a:solidFill>
                  <a:schemeClr val="accent3">
                    <a:lumMod val="75000"/>
                  </a:schemeClr>
                </a:solidFill>
              </a:rPr>
              <a:t>church.</a:t>
            </a:r>
            <a:endParaRPr lang="en-AU" sz="3600" kern="1400"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C5A538DE-3B9F-4F4E-9D19-F8FB41468309}" type="slidenum">
              <a:rPr lang="en-US" smtClean="0"/>
              <a:t>3</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587" y="2641588"/>
            <a:ext cx="3566048" cy="3608826"/>
          </a:xfrm>
          <a:prstGeom prst="rect">
            <a:avLst/>
          </a:prstGeom>
        </p:spPr>
      </p:pic>
      <p:pic>
        <p:nvPicPr>
          <p:cNvPr id="9" name="Picture 2" descr="supporting-info-mockup"/>
          <p:cNvPicPr>
            <a:picLocks noChangeAspect="1" noChangeArrowheads="1"/>
          </p:cNvPicPr>
          <p:nvPr/>
        </p:nvPicPr>
        <p:blipFill rotWithShape="1">
          <a:blip r:embed="rId5">
            <a:extLst>
              <a:ext uri="{28A0092B-C50C-407E-A947-70E740481C1C}">
                <a14:useLocalDpi xmlns:a14="http://schemas.microsoft.com/office/drawing/2010/main" val="0"/>
              </a:ext>
            </a:extLst>
          </a:blip>
          <a:srcRect l="20178" r="20284" b="15727"/>
          <a:stretch/>
        </p:blipFill>
        <p:spPr bwMode="auto">
          <a:xfrm>
            <a:off x="6553200" y="2783488"/>
            <a:ext cx="2075596" cy="2021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4351" r="18347" b="5870"/>
          <a:stretch/>
        </p:blipFill>
        <p:spPr>
          <a:xfrm>
            <a:off x="593203" y="2742561"/>
            <a:ext cx="1995644" cy="1920308"/>
          </a:xfrm>
          <a:prstGeom prst="rect">
            <a:avLst/>
          </a:prstGeom>
        </p:spPr>
      </p:pic>
      <p:pic>
        <p:nvPicPr>
          <p:cNvPr id="1028" name="Picture 4" descr="C:\Users\David.Withers2\AppData\Local\Microsoft\Windows\Temporary Internet Files\Content.IE5\HN8ZKJ9I\curved-arrow[1].png"/>
          <p:cNvPicPr>
            <a:picLocks noChangeAspect="1" noChangeArrowheads="1"/>
          </p:cNvPicPr>
          <p:nvPr/>
        </p:nvPicPr>
        <p:blipFill rotWithShape="1">
          <a:blip r:embed="rId7">
            <a:extLst>
              <a:ext uri="{28A0092B-C50C-407E-A947-70E740481C1C}">
                <a14:useLocalDpi xmlns:a14="http://schemas.microsoft.com/office/drawing/2010/main" val="0"/>
              </a:ext>
            </a:extLst>
          </a:blip>
          <a:srcRect t="2618" r="553" b="26040"/>
          <a:stretch/>
        </p:blipFill>
        <p:spPr bwMode="auto">
          <a:xfrm rot="15668009" flipV="1">
            <a:off x="2177191" y="3878784"/>
            <a:ext cx="1645844" cy="16688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David.Withers2\AppData\Local\Microsoft\Windows\Temporary Internet Files\Content.IE5\HN8ZKJ9I\curved-arrow[1].png"/>
          <p:cNvPicPr>
            <a:picLocks noChangeAspect="1" noChangeArrowheads="1"/>
          </p:cNvPicPr>
          <p:nvPr/>
        </p:nvPicPr>
        <p:blipFill rotWithShape="1">
          <a:blip r:embed="rId7">
            <a:extLst>
              <a:ext uri="{28A0092B-C50C-407E-A947-70E740481C1C}">
                <a14:useLocalDpi xmlns:a14="http://schemas.microsoft.com/office/drawing/2010/main" val="0"/>
              </a:ext>
            </a:extLst>
          </a:blip>
          <a:srcRect t="2618" r="553" b="26040"/>
          <a:stretch/>
        </p:blipFill>
        <p:spPr bwMode="auto">
          <a:xfrm rot="18760548">
            <a:off x="5324977" y="3555569"/>
            <a:ext cx="1378572" cy="139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94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9456" y="187662"/>
            <a:ext cx="8239760" cy="1410899"/>
          </a:xfrm>
          <a:prstGeom prst="rect">
            <a:avLst/>
          </a:prstGeom>
        </p:spPr>
        <p:txBody>
          <a:bodyPr wrap="square">
            <a:spAutoFit/>
          </a:bodyPr>
          <a:lstStyle/>
          <a:p>
            <a:pPr algn="ctr">
              <a:lnSpc>
                <a:spcPct val="119000"/>
              </a:lnSpc>
            </a:pPr>
            <a:r>
              <a:rPr lang="en-AU" sz="3600" b="1" kern="1400" dirty="0" smtClean="0">
                <a:solidFill>
                  <a:schemeClr val="accent3">
                    <a:lumMod val="75000"/>
                  </a:schemeClr>
                </a:solidFill>
              </a:rPr>
              <a:t>The 10 </a:t>
            </a:r>
            <a:r>
              <a:rPr lang="en-AU" sz="3600" b="1" i="1" kern="1400" dirty="0" smtClean="0">
                <a:solidFill>
                  <a:schemeClr val="accent3">
                    <a:lumMod val="75000"/>
                  </a:schemeClr>
                </a:solidFill>
              </a:rPr>
              <a:t>Statements of Intent</a:t>
            </a:r>
            <a:endParaRPr lang="en-AU" sz="3600" i="1" kern="1400" dirty="0">
              <a:solidFill>
                <a:schemeClr val="accent3">
                  <a:lumMod val="75000"/>
                </a:schemeClr>
              </a:solidFill>
            </a:endParaRPr>
          </a:p>
          <a:p>
            <a:pPr>
              <a:lnSpc>
                <a:spcPct val="119000"/>
              </a:lnSpc>
              <a:spcAft>
                <a:spcPts val="600"/>
              </a:spcAft>
            </a:pPr>
            <a:r>
              <a:rPr lang="en-AU" sz="3600" kern="1400" dirty="0">
                <a:solidFill>
                  <a:schemeClr val="accent3">
                    <a:lumMod val="75000"/>
                  </a:schemeClr>
                </a:solidFill>
              </a:rPr>
              <a:t> </a:t>
            </a:r>
          </a:p>
        </p:txBody>
      </p:sp>
      <p:sp>
        <p:nvSpPr>
          <p:cNvPr id="2" name="Slide Number Placeholder 1"/>
          <p:cNvSpPr>
            <a:spLocks noGrp="1"/>
          </p:cNvSpPr>
          <p:nvPr>
            <p:ph type="sldNum" sz="quarter" idx="12"/>
          </p:nvPr>
        </p:nvSpPr>
        <p:spPr/>
        <p:txBody>
          <a:bodyPr/>
          <a:lstStyle/>
          <a:p>
            <a:fld id="{C5A538DE-3B9F-4F4E-9D19-F8FB41468309}" type="slidenum">
              <a:rPr lang="en-US" smtClean="0"/>
              <a:t>4</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88501">
            <a:off x="6698390" y="919833"/>
            <a:ext cx="2216073" cy="154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56" y="1089880"/>
            <a:ext cx="6253744" cy="444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77302">
            <a:off x="6588585" y="2135675"/>
            <a:ext cx="2198700" cy="153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47358">
            <a:off x="6513444" y="4850977"/>
            <a:ext cx="2254218" cy="154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52806">
            <a:off x="6308999" y="3740097"/>
            <a:ext cx="2142650" cy="152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56" y="5199509"/>
            <a:ext cx="2219905" cy="151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950" y="5382589"/>
            <a:ext cx="1917126" cy="131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4075" y="5382588"/>
            <a:ext cx="2064779" cy="141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612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651462"/>
            <a:ext cx="2035787" cy="2035787"/>
          </a:xfrm>
          <a:prstGeom prst="rect">
            <a:avLst/>
          </a:prstGeom>
        </p:spPr>
      </p:pic>
      <p:pic>
        <p:nvPicPr>
          <p:cNvPr id="5" name="Picture 4" descr="UC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86" y="5661836"/>
            <a:ext cx="2366714" cy="588578"/>
          </a:xfrm>
          <a:prstGeom prst="rect">
            <a:avLst/>
          </a:prstGeom>
        </p:spPr>
      </p:pic>
      <p:sp>
        <p:nvSpPr>
          <p:cNvPr id="2" name="TextBox 1"/>
          <p:cNvSpPr txBox="1"/>
          <p:nvPr/>
        </p:nvSpPr>
        <p:spPr>
          <a:xfrm>
            <a:off x="196242" y="101600"/>
            <a:ext cx="8490558" cy="1200329"/>
          </a:xfrm>
          <a:prstGeom prst="rect">
            <a:avLst/>
          </a:prstGeom>
          <a:noFill/>
        </p:spPr>
        <p:txBody>
          <a:bodyPr wrap="square" rtlCol="0">
            <a:spAutoFit/>
          </a:bodyPr>
          <a:lstStyle/>
          <a:p>
            <a:pPr algn="ctr"/>
            <a:r>
              <a:rPr lang="en-AU" sz="3600" b="1" dirty="0" smtClean="0">
                <a:solidFill>
                  <a:schemeClr val="accent1">
                    <a:lumMod val="50000"/>
                  </a:schemeClr>
                </a:solidFill>
              </a:rPr>
              <a:t>   </a:t>
            </a:r>
            <a:r>
              <a:rPr lang="en-AU" sz="3600" b="1" dirty="0" smtClean="0">
                <a:solidFill>
                  <a:schemeClr val="accent3">
                    <a:lumMod val="75000"/>
                  </a:schemeClr>
                </a:solidFill>
              </a:rPr>
              <a:t>What </a:t>
            </a:r>
            <a:r>
              <a:rPr lang="en-AU" sz="3600" b="1" dirty="0" smtClean="0">
                <a:solidFill>
                  <a:schemeClr val="accent3">
                    <a:lumMod val="75000"/>
                  </a:schemeClr>
                </a:solidFill>
              </a:rPr>
              <a:t>is the purpose of</a:t>
            </a:r>
          </a:p>
          <a:p>
            <a:pPr algn="ctr"/>
            <a:r>
              <a:rPr lang="en-AU" sz="3600" b="1" dirty="0" smtClean="0">
                <a:solidFill>
                  <a:schemeClr val="accent3">
                    <a:lumMod val="75000"/>
                  </a:schemeClr>
                </a:solidFill>
              </a:rPr>
              <a:t> the 10 </a:t>
            </a:r>
            <a:r>
              <a:rPr lang="en-AU" sz="3600" b="1" i="1" dirty="0" smtClean="0">
                <a:solidFill>
                  <a:schemeClr val="accent3">
                    <a:lumMod val="75000"/>
                  </a:schemeClr>
                </a:solidFill>
              </a:rPr>
              <a:t>Statements of Intent</a:t>
            </a:r>
            <a:r>
              <a:rPr lang="en-AU" sz="3600" b="1" dirty="0" smtClean="0">
                <a:solidFill>
                  <a:schemeClr val="accent3">
                    <a:lumMod val="75000"/>
                  </a:schemeClr>
                </a:solidFill>
              </a:rPr>
              <a:t>? </a:t>
            </a:r>
            <a:endParaRPr lang="en-AU" sz="3600"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C5A538DE-3B9F-4F4E-9D19-F8FB41468309}" type="slidenum">
              <a:rPr lang="en-US" smtClean="0"/>
              <a:t>5</a:t>
            </a:fld>
            <a:endParaRPr lang="en-US" dirty="0"/>
          </a:p>
        </p:txBody>
      </p:sp>
      <p:sp>
        <p:nvSpPr>
          <p:cNvPr id="6" name="TextBox 5"/>
          <p:cNvSpPr txBox="1"/>
          <p:nvPr/>
        </p:nvSpPr>
        <p:spPr>
          <a:xfrm>
            <a:off x="685800" y="1331666"/>
            <a:ext cx="6949068" cy="3416320"/>
          </a:xfrm>
          <a:prstGeom prst="rect">
            <a:avLst/>
          </a:prstGeom>
          <a:noFill/>
        </p:spPr>
        <p:txBody>
          <a:bodyPr wrap="square" rtlCol="0">
            <a:spAutoFit/>
          </a:bodyPr>
          <a:lstStyle/>
          <a:p>
            <a:r>
              <a:rPr lang="en-AU" sz="2400" b="1" kern="1400" dirty="0" smtClean="0">
                <a:solidFill>
                  <a:schemeClr val="accent1">
                    <a:lumMod val="50000"/>
                  </a:schemeClr>
                </a:solidFill>
              </a:rPr>
              <a:t>The </a:t>
            </a:r>
            <a:r>
              <a:rPr lang="en-AU" sz="2400" b="1" i="1" kern="1400" dirty="0" smtClean="0">
                <a:solidFill>
                  <a:schemeClr val="accent1">
                    <a:lumMod val="50000"/>
                  </a:schemeClr>
                </a:solidFill>
              </a:rPr>
              <a:t>Statements of Intent </a:t>
            </a:r>
            <a:r>
              <a:rPr lang="en-AU" sz="2400" b="1" kern="1400" dirty="0" smtClean="0">
                <a:solidFill>
                  <a:schemeClr val="accent1">
                    <a:lumMod val="50000"/>
                  </a:schemeClr>
                </a:solidFill>
              </a:rPr>
              <a:t>were developed as a tool to guide ‘how’ we strengthen our focus on God’s mission in a changing world.  </a:t>
            </a:r>
          </a:p>
          <a:p>
            <a:endParaRPr lang="en-AU" sz="2400" b="1" kern="1400" dirty="0">
              <a:solidFill>
                <a:schemeClr val="accent1">
                  <a:lumMod val="50000"/>
                </a:schemeClr>
              </a:solidFill>
            </a:endParaRPr>
          </a:p>
          <a:p>
            <a:r>
              <a:rPr lang="en-AU" sz="2400" b="1" kern="1400" dirty="0" smtClean="0">
                <a:solidFill>
                  <a:schemeClr val="accent1">
                    <a:lumMod val="50000"/>
                  </a:schemeClr>
                </a:solidFill>
              </a:rPr>
              <a:t>Each </a:t>
            </a:r>
            <a:r>
              <a:rPr lang="en-AU" sz="2400" b="1" i="1" kern="1400" dirty="0" smtClean="0">
                <a:solidFill>
                  <a:schemeClr val="accent1">
                    <a:lumMod val="50000"/>
                  </a:schemeClr>
                </a:solidFill>
              </a:rPr>
              <a:t>Statement</a:t>
            </a:r>
            <a:r>
              <a:rPr lang="en-AU" sz="2400" b="1" kern="1400" dirty="0" smtClean="0">
                <a:solidFill>
                  <a:schemeClr val="accent1">
                    <a:lumMod val="50000"/>
                  </a:schemeClr>
                </a:solidFill>
              </a:rPr>
              <a:t> responds to issues and challenges identified in the life of the Church.</a:t>
            </a:r>
          </a:p>
          <a:p>
            <a:endParaRPr lang="en-AU" sz="2400" b="1" kern="1400" dirty="0">
              <a:solidFill>
                <a:schemeClr val="accent1">
                  <a:lumMod val="50000"/>
                </a:schemeClr>
              </a:solidFill>
            </a:endParaRPr>
          </a:p>
          <a:p>
            <a:r>
              <a:rPr lang="en-AU" sz="2400" b="1" kern="1400" dirty="0" smtClean="0">
                <a:solidFill>
                  <a:schemeClr val="accent1">
                    <a:lumMod val="50000"/>
                  </a:schemeClr>
                </a:solidFill>
              </a:rPr>
              <a:t>The </a:t>
            </a:r>
            <a:r>
              <a:rPr lang="en-AU" sz="2400" b="1" i="1" kern="1400" dirty="0" smtClean="0">
                <a:solidFill>
                  <a:schemeClr val="accent1">
                    <a:lumMod val="50000"/>
                  </a:schemeClr>
                </a:solidFill>
              </a:rPr>
              <a:t>Statements of Intent </a:t>
            </a:r>
            <a:r>
              <a:rPr lang="en-AU" sz="2400" b="1" kern="1400" dirty="0" smtClean="0">
                <a:solidFill>
                  <a:schemeClr val="accent1">
                    <a:lumMod val="50000"/>
                  </a:schemeClr>
                </a:solidFill>
              </a:rPr>
              <a:t>inform how we shape and encourage a vibrant Church for the 21</a:t>
            </a:r>
            <a:r>
              <a:rPr lang="en-AU" sz="2400" b="1" kern="1400" baseline="30000" dirty="0" smtClean="0">
                <a:solidFill>
                  <a:schemeClr val="accent1">
                    <a:lumMod val="50000"/>
                  </a:schemeClr>
                </a:solidFill>
              </a:rPr>
              <a:t>st</a:t>
            </a:r>
            <a:r>
              <a:rPr lang="en-AU" sz="2400" b="1" kern="1400" dirty="0" smtClean="0">
                <a:solidFill>
                  <a:schemeClr val="accent1">
                    <a:lumMod val="50000"/>
                  </a:schemeClr>
                </a:solidFill>
              </a:rPr>
              <a:t> century.</a:t>
            </a:r>
            <a:endParaRPr lang="en-AU" sz="2400" dirty="0"/>
          </a:p>
        </p:txBody>
      </p:sp>
    </p:spTree>
    <p:extLst>
      <p:ext uri="{BB962C8B-B14F-4D97-AF65-F5344CB8AC3E}">
        <p14:creationId xmlns:p14="http://schemas.microsoft.com/office/powerpoint/2010/main" val="2372335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61" y="5400040"/>
            <a:ext cx="1457960" cy="1457960"/>
          </a:xfrm>
          <a:prstGeom prst="rect">
            <a:avLst/>
          </a:prstGeom>
        </p:spPr>
      </p:pic>
      <p:pic>
        <p:nvPicPr>
          <p:cNvPr id="5" name="Picture 4" descr="UC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486" y="5661836"/>
            <a:ext cx="2366714" cy="588578"/>
          </a:xfrm>
          <a:prstGeom prst="rect">
            <a:avLst/>
          </a:prstGeom>
        </p:spPr>
      </p:pic>
      <p:sp>
        <p:nvSpPr>
          <p:cNvPr id="3" name="AutoShape 2"/>
          <p:cNvSpPr>
            <a:spLocks noChangeArrowheads="1"/>
          </p:cNvSpPr>
          <p:nvPr/>
        </p:nvSpPr>
        <p:spPr bwMode="auto">
          <a:xfrm>
            <a:off x="278064" y="1463454"/>
            <a:ext cx="2145300" cy="4047113"/>
          </a:xfrm>
          <a:prstGeom prst="bracketPair">
            <a:avLst>
              <a:gd name="adj" fmla="val 8051"/>
            </a:avLst>
          </a:prstGeom>
          <a:noFill/>
          <a:ln w="38100" algn="ctr">
            <a:solidFill>
              <a:srgbClr val="9BBB59"/>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vert="horz" wrap="square" lIns="45720" tIns="45720" rIns="4572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AU" altLang="en-US" b="1" dirty="0" smtClean="0">
                <a:solidFill>
                  <a:schemeClr val="tx2">
                    <a:lumMod val="75000"/>
                  </a:schemeClr>
                </a:solidFill>
                <a:latin typeface="Calibri" pitchFamily="34" charset="0"/>
                <a:cs typeface="Arial" pitchFamily="34" charset="0"/>
              </a:rPr>
              <a:t>Have Page 3 of the resource booklet open or a copy of the 10 Statements to help with this exercise. </a:t>
            </a:r>
          </a:p>
          <a:p>
            <a:pPr marL="0" marR="0" lvl="0" indent="0" algn="ctr" defTabSz="914400" rtl="0" eaLnBrk="1" fontAlgn="base" latinLnBrk="0" hangingPunct="1">
              <a:lnSpc>
                <a:spcPct val="100000"/>
              </a:lnSpc>
              <a:spcBef>
                <a:spcPct val="0"/>
              </a:spcBef>
              <a:spcAft>
                <a:spcPct val="0"/>
              </a:spcAft>
              <a:buClrTx/>
              <a:buSzTx/>
              <a:buFontTx/>
              <a:buNone/>
              <a:tabLst/>
            </a:pPr>
            <a:r>
              <a:rPr lang="en-AU" altLang="en-US" b="1" dirty="0" smtClean="0">
                <a:solidFill>
                  <a:schemeClr val="tx2">
                    <a:lumMod val="75000"/>
                  </a:schemeClr>
                </a:solidFill>
                <a:latin typeface="Calibri" pitchFamily="34" charset="0"/>
                <a:cs typeface="Arial" pitchFamily="34" charset="0"/>
              </a:rPr>
              <a:t>Begin by reading the 10 </a:t>
            </a:r>
            <a:r>
              <a:rPr lang="en-AU" altLang="en-US" b="1" i="1" dirty="0" smtClean="0">
                <a:solidFill>
                  <a:schemeClr val="tx2">
                    <a:lumMod val="75000"/>
                  </a:schemeClr>
                </a:solidFill>
                <a:latin typeface="Calibri" pitchFamily="34" charset="0"/>
                <a:cs typeface="Arial" pitchFamily="34" charset="0"/>
              </a:rPr>
              <a:t>Statements of Intent</a:t>
            </a:r>
            <a:r>
              <a:rPr lang="en-AU" altLang="en-US" b="1" dirty="0" smtClean="0">
                <a:solidFill>
                  <a:schemeClr val="tx2">
                    <a:lumMod val="75000"/>
                  </a:schemeClr>
                </a:solidFill>
                <a:latin typeface="Calibri" pitchFamily="34" charset="0"/>
                <a:cs typeface="Arial" pitchFamily="34" charset="0"/>
              </a:rPr>
              <a:t> and then read  D’Arcy Wood’s quotation. </a:t>
            </a:r>
          </a:p>
          <a:p>
            <a:pPr marL="0" marR="0" lvl="0" indent="0" algn="ctr" defTabSz="914400" rtl="0" eaLnBrk="1" fontAlgn="base" latinLnBrk="0" hangingPunct="1">
              <a:lnSpc>
                <a:spcPct val="100000"/>
              </a:lnSpc>
              <a:spcBef>
                <a:spcPct val="0"/>
              </a:spcBef>
              <a:spcAft>
                <a:spcPct val="0"/>
              </a:spcAft>
              <a:buClrTx/>
              <a:buSzTx/>
              <a:buFontTx/>
              <a:buNone/>
              <a:tabLst/>
            </a:pPr>
            <a:r>
              <a:rPr lang="en-AU" altLang="en-US" b="1" dirty="0" smtClean="0">
                <a:solidFill>
                  <a:schemeClr val="tx2">
                    <a:lumMod val="75000"/>
                  </a:schemeClr>
                </a:solidFill>
                <a:latin typeface="Calibri" pitchFamily="34" charset="0"/>
                <a:cs typeface="Arial" pitchFamily="34" charset="0"/>
              </a:rPr>
              <a:t>Take some personal time to consider these 3 questions… </a:t>
            </a:r>
            <a:endParaRPr kumimoji="0" lang="en-US" altLang="en-US" b="1" i="0" u="none" strike="noStrike" cap="none" normalizeH="0" baseline="0" dirty="0" smtClean="0">
              <a:ln>
                <a:noFill/>
              </a:ln>
              <a:solidFill>
                <a:schemeClr val="tx2">
                  <a:lumMod val="75000"/>
                </a:schemeClr>
              </a:solidFill>
              <a:effectLst/>
              <a:latin typeface="Calibri" panose="020F0502020204030204" pitchFamily="34" charset="0"/>
              <a:cs typeface="Arial" pitchFamily="34" charset="0"/>
            </a:endParaRPr>
          </a:p>
        </p:txBody>
      </p:sp>
      <p:sp>
        <p:nvSpPr>
          <p:cNvPr id="8" name="Text Box 5"/>
          <p:cNvSpPr txBox="1">
            <a:spLocks noChangeArrowheads="1"/>
          </p:cNvSpPr>
          <p:nvPr/>
        </p:nvSpPr>
        <p:spPr bwMode="auto">
          <a:xfrm>
            <a:off x="2766581" y="4681117"/>
            <a:ext cx="6264275" cy="1275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cs typeface="Arial" pitchFamily="34" charset="0"/>
            </a:endParaRPr>
          </a:p>
        </p:txBody>
      </p:sp>
      <p:sp>
        <p:nvSpPr>
          <p:cNvPr id="6" name="TextBox 5"/>
          <p:cNvSpPr txBox="1"/>
          <p:nvPr/>
        </p:nvSpPr>
        <p:spPr>
          <a:xfrm>
            <a:off x="792480" y="213360"/>
            <a:ext cx="6837680" cy="1323439"/>
          </a:xfrm>
          <a:prstGeom prst="rect">
            <a:avLst/>
          </a:prstGeom>
          <a:noFill/>
        </p:spPr>
        <p:txBody>
          <a:bodyPr wrap="square" rtlCol="0">
            <a:spAutoFit/>
          </a:bodyPr>
          <a:lstStyle/>
          <a:p>
            <a:pPr algn="ctr"/>
            <a:r>
              <a:rPr lang="en-AU" sz="4000" b="1" dirty="0" smtClean="0">
                <a:solidFill>
                  <a:schemeClr val="accent3">
                    <a:lumMod val="75000"/>
                  </a:schemeClr>
                </a:solidFill>
              </a:rPr>
              <a:t>Let’s start by looking at all ten </a:t>
            </a:r>
            <a:r>
              <a:rPr lang="en-AU" sz="4000" b="1" i="1" dirty="0" smtClean="0">
                <a:solidFill>
                  <a:schemeClr val="accent3">
                    <a:lumMod val="75000"/>
                  </a:schemeClr>
                </a:solidFill>
              </a:rPr>
              <a:t>Statements of Intent</a:t>
            </a:r>
            <a:r>
              <a:rPr lang="en-AU" sz="4000" dirty="0" smtClean="0">
                <a:solidFill>
                  <a:schemeClr val="accent3">
                    <a:lumMod val="75000"/>
                  </a:schemeClr>
                </a:solidFill>
              </a:rPr>
              <a:t> </a:t>
            </a:r>
            <a:r>
              <a:rPr lang="en-AU" sz="4000" b="1" dirty="0" smtClean="0">
                <a:solidFill>
                  <a:schemeClr val="accent3">
                    <a:lumMod val="75000"/>
                  </a:schemeClr>
                </a:solidFill>
              </a:rPr>
              <a:t>together</a:t>
            </a:r>
            <a:endParaRPr lang="en-AU" sz="4000" b="1" i="1" dirty="0">
              <a:solidFill>
                <a:schemeClr val="accent3">
                  <a:lumMod val="75000"/>
                </a:schemeClr>
              </a:solidFill>
            </a:endParaRPr>
          </a:p>
        </p:txBody>
      </p:sp>
      <p:sp>
        <p:nvSpPr>
          <p:cNvPr id="7" name="Slide Number Placeholder 6"/>
          <p:cNvSpPr>
            <a:spLocks noGrp="1"/>
          </p:cNvSpPr>
          <p:nvPr>
            <p:ph type="sldNum" sz="quarter" idx="12"/>
          </p:nvPr>
        </p:nvSpPr>
        <p:spPr/>
        <p:txBody>
          <a:bodyPr/>
          <a:lstStyle/>
          <a:p>
            <a:fld id="{C5A538DE-3B9F-4F4E-9D19-F8FB41468309}" type="slidenum">
              <a:rPr lang="en-US" smtClean="0"/>
              <a:t>6</a:t>
            </a:fld>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1536799"/>
            <a:ext cx="54387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099" y="3771265"/>
            <a:ext cx="60674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19017">
            <a:off x="2213516" y="4895713"/>
            <a:ext cx="419696" cy="429533"/>
          </a:xfrm>
          <a:prstGeom prst="rect">
            <a:avLst/>
          </a:prstGeom>
        </p:spPr>
      </p:pic>
    </p:spTree>
    <p:extLst>
      <p:ext uri="{BB962C8B-B14F-4D97-AF65-F5344CB8AC3E}">
        <p14:creationId xmlns:p14="http://schemas.microsoft.com/office/powerpoint/2010/main" val="2372335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731" y="243067"/>
            <a:ext cx="8157257" cy="813287"/>
          </a:xfrm>
          <a:ln w="25400">
            <a:solidFill>
              <a:schemeClr val="accent1"/>
            </a:solidFill>
          </a:ln>
        </p:spPr>
        <p:txBody>
          <a:bodyPr>
            <a:normAutofit/>
          </a:bodyPr>
          <a:lstStyle/>
          <a:p>
            <a:pPr algn="l"/>
            <a:r>
              <a:rPr lang="en-US" sz="2000" b="1" dirty="0" smtClean="0">
                <a:solidFill>
                  <a:schemeClr val="accent2"/>
                </a:solidFill>
                <a:latin typeface="+mn-lt"/>
              </a:rPr>
              <a:t>	Let’s </a:t>
            </a:r>
            <a:r>
              <a:rPr lang="en-US" sz="2000" b="1" dirty="0" smtClean="0">
                <a:solidFill>
                  <a:schemeClr val="accent2"/>
                </a:solidFill>
                <a:latin typeface="+mn-lt"/>
              </a:rPr>
              <a:t>go through the </a:t>
            </a:r>
            <a:r>
              <a:rPr lang="en-US" sz="2000" b="1" i="1" dirty="0" smtClean="0">
                <a:solidFill>
                  <a:schemeClr val="accent2"/>
                </a:solidFill>
                <a:latin typeface="+mn-lt"/>
              </a:rPr>
              <a:t>Statements of Intent</a:t>
            </a:r>
            <a:r>
              <a:rPr lang="en-US" sz="2000" b="1" dirty="0" smtClean="0">
                <a:solidFill>
                  <a:schemeClr val="accent2"/>
                </a:solidFill>
                <a:latin typeface="+mn-lt"/>
              </a:rPr>
              <a:t> one at a time OR</a:t>
            </a:r>
            <a:br>
              <a:rPr lang="en-US" sz="2000" b="1" dirty="0" smtClean="0">
                <a:solidFill>
                  <a:schemeClr val="accent2"/>
                </a:solidFill>
                <a:latin typeface="+mn-lt"/>
              </a:rPr>
            </a:br>
            <a:r>
              <a:rPr lang="en-US" sz="2000" b="1" dirty="0" smtClean="0">
                <a:solidFill>
                  <a:schemeClr val="accent2"/>
                </a:solidFill>
                <a:latin typeface="+mn-lt"/>
              </a:rPr>
              <a:t>	you may </a:t>
            </a:r>
            <a:r>
              <a:rPr lang="en-US" sz="2000" b="1" dirty="0" smtClean="0">
                <a:solidFill>
                  <a:schemeClr val="accent2"/>
                </a:solidFill>
                <a:latin typeface="+mn-lt"/>
              </a:rPr>
              <a:t>choose to select particular Statements to focus </a:t>
            </a:r>
            <a:r>
              <a:rPr lang="en-US" sz="2000" b="1" dirty="0" smtClean="0">
                <a:solidFill>
                  <a:schemeClr val="accent2"/>
                </a:solidFill>
                <a:latin typeface="+mn-lt"/>
              </a:rPr>
              <a:t>on.</a:t>
            </a:r>
            <a:endParaRPr lang="en-US" sz="2000" b="1" dirty="0">
              <a:solidFill>
                <a:schemeClr val="accent2"/>
              </a:solidFill>
              <a:latin typeface="+mn-lt"/>
            </a:endParaRPr>
          </a:p>
        </p:txBody>
      </p:sp>
      <p:sp>
        <p:nvSpPr>
          <p:cNvPr id="3" name="TextBox 2"/>
          <p:cNvSpPr txBox="1"/>
          <p:nvPr/>
        </p:nvSpPr>
        <p:spPr>
          <a:xfrm>
            <a:off x="364273" y="972710"/>
            <a:ext cx="8616174" cy="1200329"/>
          </a:xfrm>
          <a:prstGeom prst="rect">
            <a:avLst/>
          </a:prstGeom>
          <a:noFill/>
        </p:spPr>
        <p:txBody>
          <a:bodyPr wrap="square" rtlCol="0">
            <a:spAutoFit/>
          </a:bodyPr>
          <a:lstStyle/>
          <a:p>
            <a:pPr algn="ctr"/>
            <a:r>
              <a:rPr lang="en-AU" sz="3200" b="1" dirty="0" smtClean="0">
                <a:solidFill>
                  <a:schemeClr val="accent3">
                    <a:lumMod val="75000"/>
                  </a:schemeClr>
                </a:solidFill>
              </a:rPr>
              <a:t>Focus on Vision and Mission Principles </a:t>
            </a:r>
            <a:r>
              <a:rPr lang="en-AU" sz="2400" dirty="0" smtClean="0">
                <a:solidFill>
                  <a:schemeClr val="accent3">
                    <a:lumMod val="75000"/>
                  </a:schemeClr>
                </a:solidFill>
              </a:rPr>
              <a:t>(pp. 6-7)</a:t>
            </a:r>
          </a:p>
          <a:p>
            <a:pPr algn="ctr"/>
            <a:r>
              <a:rPr lang="en-AU" sz="2000" b="1" dirty="0" smtClean="0"/>
              <a:t>We will focus proactively and strategically on engaging in effective and relational mission. </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7</a:t>
            </a:fld>
            <a:endParaRPr lang="en-US" dirty="0"/>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347" y="4488193"/>
            <a:ext cx="5865740" cy="193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126" y="3467952"/>
            <a:ext cx="4191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4351" r="18347" b="5870"/>
          <a:stretch/>
        </p:blipFill>
        <p:spPr>
          <a:xfrm>
            <a:off x="593731" y="4518277"/>
            <a:ext cx="1464527" cy="1409241"/>
          </a:xfrm>
          <a:prstGeom prst="rect">
            <a:avLst/>
          </a:prstGeom>
        </p:spPr>
      </p:pic>
      <p:sp>
        <p:nvSpPr>
          <p:cNvPr id="5" name="TextBox 4"/>
          <p:cNvSpPr txBox="1"/>
          <p:nvPr/>
        </p:nvSpPr>
        <p:spPr>
          <a:xfrm>
            <a:off x="593730" y="3680749"/>
            <a:ext cx="1464527" cy="2246769"/>
          </a:xfrm>
          <a:prstGeom prst="rect">
            <a:avLst/>
          </a:prstGeom>
          <a:noFill/>
          <a:ln>
            <a:solidFill>
              <a:schemeClr val="tx1"/>
            </a:solidFill>
          </a:ln>
        </p:spPr>
        <p:txBody>
          <a:bodyPr wrap="square" rtlCol="0">
            <a:spAutoFit/>
          </a:bodyPr>
          <a:lstStyle/>
          <a:p>
            <a:pPr algn="ctr"/>
            <a:r>
              <a:rPr lang="en-AU" sz="1400" dirty="0" smtClean="0"/>
              <a:t>Remember that this booklet may be helpful</a:t>
            </a:r>
          </a:p>
          <a:p>
            <a:pPr algn="ctr"/>
            <a:endParaRPr lang="en-AU" sz="1400" dirty="0"/>
          </a:p>
          <a:p>
            <a:pPr algn="ctr"/>
            <a:endParaRPr lang="en-AU" sz="1400" dirty="0" smtClean="0"/>
          </a:p>
          <a:p>
            <a:pPr algn="ctr"/>
            <a:endParaRPr lang="en-AU" sz="1400" dirty="0"/>
          </a:p>
          <a:p>
            <a:pPr algn="ctr"/>
            <a:endParaRPr lang="en-AU" sz="1400" dirty="0" smtClean="0"/>
          </a:p>
          <a:p>
            <a:pPr algn="ctr"/>
            <a:endParaRPr lang="en-AU" sz="1400" dirty="0"/>
          </a:p>
          <a:p>
            <a:pPr algn="ctr"/>
            <a:endParaRPr lang="en-AU" sz="1400" dirty="0" smtClean="0"/>
          </a:p>
          <a:p>
            <a:pPr algn="ctr"/>
            <a:endParaRPr lang="en-AU" sz="1400" dirty="0"/>
          </a:p>
        </p:txBody>
      </p:sp>
      <p:sp>
        <p:nvSpPr>
          <p:cNvPr id="12" name="Title 1"/>
          <p:cNvSpPr txBox="1">
            <a:spLocks/>
          </p:cNvSpPr>
          <p:nvPr/>
        </p:nvSpPr>
        <p:spPr>
          <a:xfrm>
            <a:off x="593731" y="2173039"/>
            <a:ext cx="8157257" cy="1160470"/>
          </a:xfrm>
          <a:prstGeom prst="rect">
            <a:avLst/>
          </a:prstGeom>
          <a:ln w="25400">
            <a:solidFill>
              <a:schemeClr val="accent1"/>
            </a:solidFill>
          </a:ln>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n-lt"/>
              </a:rPr>
              <a:t>This Statement invites an ongoing conversation between </a:t>
            </a:r>
          </a:p>
          <a:p>
            <a:r>
              <a:rPr lang="en-US" sz="2000" dirty="0" smtClean="0">
                <a:latin typeface="+mn-lt"/>
              </a:rPr>
              <a:t>the life and witness of each community and the broader </a:t>
            </a:r>
          </a:p>
          <a:p>
            <a:r>
              <a:rPr lang="en-US" sz="2000" dirty="0" smtClean="0">
                <a:latin typeface="+mn-lt"/>
              </a:rPr>
              <a:t>statements of purpose offered by the Vision and Mission Principles. </a:t>
            </a:r>
          </a:p>
          <a:p>
            <a:r>
              <a:rPr lang="en-US" sz="2000" dirty="0" smtClean="0">
                <a:latin typeface="+mn-lt"/>
              </a:rPr>
              <a:t>It reflects the intention to maintain our focus on the ‘why’ of the Church’s life.</a:t>
            </a:r>
            <a:endParaRPr lang="en-US" sz="2000" dirty="0">
              <a:latin typeface="+mn-lt"/>
            </a:endParaRPr>
          </a:p>
        </p:txBody>
      </p:sp>
    </p:spTree>
    <p:extLst>
      <p:ext uri="{BB962C8B-B14F-4D97-AF65-F5344CB8AC3E}">
        <p14:creationId xmlns:p14="http://schemas.microsoft.com/office/powerpoint/2010/main" val="237233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233639"/>
            <a:ext cx="1453610" cy="1453610"/>
          </a:xfrm>
          <a:prstGeom prst="rect">
            <a:avLst/>
          </a:prstGeom>
        </p:spPr>
      </p:pic>
      <p:sp>
        <p:nvSpPr>
          <p:cNvPr id="3" name="TextBox 2"/>
          <p:cNvSpPr txBox="1"/>
          <p:nvPr/>
        </p:nvSpPr>
        <p:spPr>
          <a:xfrm>
            <a:off x="364273" y="372545"/>
            <a:ext cx="8616174" cy="1200329"/>
          </a:xfrm>
          <a:prstGeom prst="rect">
            <a:avLst/>
          </a:prstGeom>
          <a:noFill/>
        </p:spPr>
        <p:txBody>
          <a:bodyPr wrap="square" rtlCol="0">
            <a:spAutoFit/>
          </a:bodyPr>
          <a:lstStyle/>
          <a:p>
            <a:pPr algn="ctr"/>
            <a:r>
              <a:rPr lang="en-AU" sz="3200" b="1" dirty="0" smtClean="0">
                <a:solidFill>
                  <a:schemeClr val="accent3">
                    <a:lumMod val="75000"/>
                  </a:schemeClr>
                </a:solidFill>
              </a:rPr>
              <a:t>Foster faith, deepen discipleship </a:t>
            </a:r>
            <a:r>
              <a:rPr lang="en-AU" sz="2400" dirty="0" smtClean="0">
                <a:solidFill>
                  <a:schemeClr val="accent3">
                    <a:lumMod val="75000"/>
                  </a:schemeClr>
                </a:solidFill>
              </a:rPr>
              <a:t>(pp. 8-9)</a:t>
            </a:r>
            <a:endParaRPr lang="en-AU" sz="2400" dirty="0">
              <a:solidFill>
                <a:schemeClr val="accent3">
                  <a:lumMod val="75000"/>
                </a:schemeClr>
              </a:solidFill>
            </a:endParaRPr>
          </a:p>
          <a:p>
            <a:pPr algn="ctr"/>
            <a:r>
              <a:rPr lang="en-AU" sz="2000" b="1" dirty="0" smtClean="0"/>
              <a:t>We will support and inspire people of all ages to come to faith and to grow in their faith, stimulating interest in Christ and his way in the wider community.</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30" y="1668346"/>
            <a:ext cx="60864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926" y="3831838"/>
            <a:ext cx="45148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1" y="3016248"/>
            <a:ext cx="7508488" cy="646331"/>
          </a:xfrm>
          <a:prstGeom prst="rect">
            <a:avLst/>
          </a:prstGeom>
          <a:noFill/>
        </p:spPr>
        <p:txBody>
          <a:bodyPr wrap="square" rtlCol="0">
            <a:spAutoFit/>
          </a:bodyPr>
          <a:lstStyle/>
          <a:p>
            <a:r>
              <a:rPr lang="en-AU" b="1" dirty="0" smtClean="0">
                <a:solidFill>
                  <a:schemeClr val="tx2">
                    <a:lumMod val="75000"/>
                  </a:schemeClr>
                </a:solidFill>
              </a:rPr>
              <a:t>Can we seek new and renewing participation in God’s mission as Church if we are not equally seeking such renewal in ourselves and our own community?</a:t>
            </a:r>
            <a:endParaRPr lang="en-AU" b="1" dirty="0">
              <a:solidFill>
                <a:schemeClr val="tx2">
                  <a:lumMod val="75000"/>
                </a:schemeClr>
              </a:solidFill>
            </a:endParaRPr>
          </a:p>
        </p:txBody>
      </p:sp>
    </p:spTree>
    <p:extLst>
      <p:ext uri="{BB962C8B-B14F-4D97-AF65-F5344CB8AC3E}">
        <p14:creationId xmlns:p14="http://schemas.microsoft.com/office/powerpoint/2010/main" val="73823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 final 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73" y="5501268"/>
            <a:ext cx="1133926" cy="1133926"/>
          </a:xfrm>
          <a:prstGeom prst="rect">
            <a:avLst/>
          </a:prstGeom>
        </p:spPr>
      </p:pic>
      <p:sp>
        <p:nvSpPr>
          <p:cNvPr id="3" name="TextBox 2"/>
          <p:cNvSpPr txBox="1"/>
          <p:nvPr/>
        </p:nvSpPr>
        <p:spPr>
          <a:xfrm>
            <a:off x="364273" y="372545"/>
            <a:ext cx="8616174" cy="2308324"/>
          </a:xfrm>
          <a:prstGeom prst="rect">
            <a:avLst/>
          </a:prstGeom>
          <a:noFill/>
        </p:spPr>
        <p:txBody>
          <a:bodyPr wrap="square" rtlCol="0">
            <a:spAutoFit/>
          </a:bodyPr>
          <a:lstStyle/>
          <a:p>
            <a:pPr algn="ctr"/>
            <a:r>
              <a:rPr lang="en-AU" sz="3200" b="1" dirty="0" smtClean="0">
                <a:solidFill>
                  <a:schemeClr val="accent3">
                    <a:lumMod val="75000"/>
                  </a:schemeClr>
                </a:solidFill>
              </a:rPr>
              <a:t> Seek reconciliation between </a:t>
            </a:r>
          </a:p>
          <a:p>
            <a:pPr algn="ctr"/>
            <a:r>
              <a:rPr lang="en-AU" sz="3200" b="1" dirty="0" smtClean="0">
                <a:solidFill>
                  <a:schemeClr val="accent3">
                    <a:lumMod val="75000"/>
                  </a:schemeClr>
                </a:solidFill>
              </a:rPr>
              <a:t>First and Second Peoples </a:t>
            </a:r>
            <a:r>
              <a:rPr lang="en-AU" sz="2400" dirty="0" smtClean="0">
                <a:solidFill>
                  <a:schemeClr val="accent3">
                    <a:lumMod val="75000"/>
                  </a:schemeClr>
                </a:solidFill>
              </a:rPr>
              <a:t>(pp. 10-11)</a:t>
            </a:r>
            <a:endParaRPr lang="en-AU" sz="2400" b="1" dirty="0" smtClean="0">
              <a:solidFill>
                <a:schemeClr val="accent3">
                  <a:lumMod val="75000"/>
                </a:schemeClr>
              </a:solidFill>
            </a:endParaRPr>
          </a:p>
          <a:p>
            <a:pPr algn="ctr"/>
            <a:r>
              <a:rPr lang="en-AU" sz="2000" b="1" dirty="0" smtClean="0"/>
              <a:t>We will actively pursue a better way in our shared relationships between First and Second Peoples, as modelled to us by Christ’s covenant. We will work in solidarity with the Uniting Aboriginal and Island Christian Congress for God’s justice and righteousness in this land.</a:t>
            </a:r>
            <a:endParaRPr lang="en-AU" sz="2000" b="1" dirty="0"/>
          </a:p>
        </p:txBody>
      </p:sp>
      <p:sp>
        <p:nvSpPr>
          <p:cNvPr id="11" name="Slide Number Placeholder 10"/>
          <p:cNvSpPr>
            <a:spLocks noGrp="1"/>
          </p:cNvSpPr>
          <p:nvPr>
            <p:ph type="sldNum" sz="quarter" idx="12"/>
          </p:nvPr>
        </p:nvSpPr>
        <p:spPr/>
        <p:txBody>
          <a:bodyPr/>
          <a:lstStyle/>
          <a:p>
            <a:fld id="{C5A538DE-3B9F-4F4E-9D19-F8FB41468309}" type="slidenum">
              <a:rPr lang="en-US" smtClean="0"/>
              <a:t>9</a:t>
            </a:fld>
            <a:endParaRPr lang="en-US" dirty="0"/>
          </a:p>
        </p:txBody>
      </p:sp>
      <p:sp>
        <p:nvSpPr>
          <p:cNvPr id="2" name="Rectangle 1"/>
          <p:cNvSpPr/>
          <p:nvPr/>
        </p:nvSpPr>
        <p:spPr>
          <a:xfrm>
            <a:off x="1498199" y="4846560"/>
            <a:ext cx="7188601" cy="2123658"/>
          </a:xfrm>
          <a:prstGeom prst="rect">
            <a:avLst/>
          </a:prstGeom>
        </p:spPr>
        <p:txBody>
          <a:bodyPr wrap="square">
            <a:spAutoFit/>
          </a:bodyPr>
          <a:lstStyle/>
          <a:p>
            <a:r>
              <a:rPr lang="en-AU" sz="1200" i="1" dirty="0"/>
              <a:t>2 Corinthians </a:t>
            </a:r>
            <a:r>
              <a:rPr lang="en-AU" sz="1200" i="1" dirty="0" smtClean="0"/>
              <a:t>5:16-21 New </a:t>
            </a:r>
            <a:r>
              <a:rPr lang="en-AU" sz="1200" i="1" dirty="0" smtClean="0"/>
              <a:t>Revised Standard</a:t>
            </a:r>
            <a:r>
              <a:rPr lang="en-AU" sz="1200" i="1" dirty="0" smtClean="0"/>
              <a:t> </a:t>
            </a:r>
            <a:r>
              <a:rPr lang="en-AU" sz="1200" i="1" dirty="0"/>
              <a:t>Version (</a:t>
            </a:r>
            <a:r>
              <a:rPr lang="en-AU" sz="1200" i="1" dirty="0" smtClean="0"/>
              <a:t>NRSV</a:t>
            </a:r>
            <a:r>
              <a:rPr lang="en-AU" sz="1200" i="1" dirty="0"/>
              <a:t>)</a:t>
            </a:r>
          </a:p>
          <a:p>
            <a:r>
              <a:rPr lang="en-AU" sz="1200" b="1" i="1" dirty="0"/>
              <a:t>16</a:t>
            </a:r>
            <a:r>
              <a:rPr lang="en-AU" sz="1200" i="1" dirty="0"/>
              <a:t> From now on, therefore, we regard no one from a human point of view; even though we once knew Christ from a human point of view, we know him no longer in that way. </a:t>
            </a:r>
            <a:r>
              <a:rPr lang="en-AU" sz="1200" b="1" i="1" dirty="0" smtClean="0"/>
              <a:t>17</a:t>
            </a:r>
            <a:r>
              <a:rPr lang="en-AU" sz="1200" i="1" dirty="0"/>
              <a:t> So if anyone is in Christ, there is a new creation: everything old has passed away; see, everything has become </a:t>
            </a:r>
            <a:r>
              <a:rPr lang="en-AU" sz="1200" i="1" dirty="0" smtClean="0"/>
              <a:t>new! </a:t>
            </a:r>
            <a:r>
              <a:rPr lang="en-AU" sz="1200" b="1" i="1" dirty="0" smtClean="0"/>
              <a:t>18</a:t>
            </a:r>
            <a:r>
              <a:rPr lang="en-AU" sz="1200" i="1" dirty="0"/>
              <a:t> All this is from God, who reconciled us to </a:t>
            </a:r>
            <a:r>
              <a:rPr lang="en-AU" sz="1200" i="1" dirty="0" smtClean="0"/>
              <a:t>God’s self </a:t>
            </a:r>
            <a:r>
              <a:rPr lang="en-AU" sz="1200" i="1" dirty="0"/>
              <a:t>through Christ, and has given us the ministry of reconciliation; </a:t>
            </a:r>
          </a:p>
          <a:p>
            <a:r>
              <a:rPr lang="en-AU" sz="1200" b="1" i="1" dirty="0"/>
              <a:t>19</a:t>
            </a:r>
            <a:r>
              <a:rPr lang="en-AU" sz="1200" i="1" dirty="0"/>
              <a:t> that is, in Christ God was reconciling the world to </a:t>
            </a:r>
            <a:r>
              <a:rPr lang="en-AU" sz="1200" i="1" dirty="0" smtClean="0"/>
              <a:t>God’s self, </a:t>
            </a:r>
            <a:r>
              <a:rPr lang="en-AU" sz="1200" i="1" dirty="0"/>
              <a:t>not counting their trespasses against them, and entrusting the message of reconciliation to </a:t>
            </a:r>
            <a:r>
              <a:rPr lang="en-AU" sz="1200" i="1" dirty="0" smtClean="0"/>
              <a:t>us. </a:t>
            </a:r>
            <a:r>
              <a:rPr lang="en-AU" sz="1200" b="1" i="1" dirty="0" smtClean="0"/>
              <a:t>20</a:t>
            </a:r>
            <a:r>
              <a:rPr lang="en-AU" sz="1200" i="1" dirty="0"/>
              <a:t> So we are ambassadors for Christ, since God is making </a:t>
            </a:r>
            <a:r>
              <a:rPr lang="en-AU" sz="1200" i="1" dirty="0" smtClean="0"/>
              <a:t>God’s </a:t>
            </a:r>
            <a:r>
              <a:rPr lang="en-AU" sz="1200" i="1" dirty="0"/>
              <a:t>appeal through us; we entreat you on behalf of Christ, be reconciled to </a:t>
            </a:r>
            <a:r>
              <a:rPr lang="en-AU" sz="1200" i="1" dirty="0" smtClean="0"/>
              <a:t>God. </a:t>
            </a:r>
            <a:r>
              <a:rPr lang="en-AU" sz="1200" b="1" i="1" dirty="0" smtClean="0"/>
              <a:t>21</a:t>
            </a:r>
            <a:r>
              <a:rPr lang="en-AU" sz="1200" i="1" dirty="0"/>
              <a:t> For our sake </a:t>
            </a:r>
            <a:r>
              <a:rPr lang="en-AU" sz="1200" i="1" dirty="0" smtClean="0"/>
              <a:t>God </a:t>
            </a:r>
            <a:r>
              <a:rPr lang="en-AU" sz="1200" i="1" dirty="0"/>
              <a:t>made him to be sin who knew no sin, so that in him we might become the righteousness of God.</a:t>
            </a:r>
          </a:p>
          <a:p>
            <a:r>
              <a:rPr lang="en-AU" sz="1200" dirty="0"/>
              <a:t> </a:t>
            </a:r>
          </a:p>
          <a:p>
            <a:endParaRPr lang="en-AU" sz="12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411" y="2680867"/>
            <a:ext cx="481012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4273" y="3858322"/>
            <a:ext cx="8408020" cy="923330"/>
          </a:xfrm>
          <a:prstGeom prst="rect">
            <a:avLst/>
          </a:prstGeom>
          <a:noFill/>
        </p:spPr>
        <p:txBody>
          <a:bodyPr wrap="square" rtlCol="0">
            <a:spAutoFit/>
          </a:bodyPr>
          <a:lstStyle/>
          <a:p>
            <a:r>
              <a:rPr lang="en-AU" b="1" dirty="0" smtClean="0">
                <a:solidFill>
                  <a:schemeClr val="tx2">
                    <a:lumMod val="75000"/>
                  </a:schemeClr>
                </a:solidFill>
              </a:rPr>
              <a:t>Considering </a:t>
            </a:r>
            <a:r>
              <a:rPr lang="en-AU" b="1" dirty="0">
                <a:solidFill>
                  <a:schemeClr val="tx2">
                    <a:lumMod val="75000"/>
                  </a:schemeClr>
                </a:solidFill>
              </a:rPr>
              <a:t>the extract below from 2 </a:t>
            </a:r>
            <a:r>
              <a:rPr lang="en-AU" b="1" dirty="0" smtClean="0">
                <a:solidFill>
                  <a:schemeClr val="tx2">
                    <a:lumMod val="75000"/>
                  </a:schemeClr>
                </a:solidFill>
              </a:rPr>
              <a:t>Corinthians and the comments on page 11,  how can this be ‘brought to life’ through your personal, group or larger community efforts?</a:t>
            </a:r>
          </a:p>
          <a:p>
            <a:r>
              <a:rPr lang="en-AU" b="1" dirty="0" smtClean="0">
                <a:solidFill>
                  <a:schemeClr val="tx2">
                    <a:lumMod val="75000"/>
                  </a:schemeClr>
                </a:solidFill>
              </a:rPr>
              <a:t>What is the place of grace, humility, lament and loving action in possible responses?</a:t>
            </a:r>
            <a:endParaRPr lang="en-AU" b="1" dirty="0">
              <a:solidFill>
                <a:schemeClr val="tx2">
                  <a:lumMod val="75000"/>
                </a:schemeClr>
              </a:solidFill>
            </a:endParaRPr>
          </a:p>
        </p:txBody>
      </p:sp>
    </p:spTree>
    <p:extLst>
      <p:ext uri="{BB962C8B-B14F-4D97-AF65-F5344CB8AC3E}">
        <p14:creationId xmlns:p14="http://schemas.microsoft.com/office/powerpoint/2010/main" val="220940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896</Words>
  <Application>Microsoft Office PowerPoint</Application>
  <PresentationFormat>On-screen Show (4:3)</PresentationFormat>
  <Paragraphs>100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 Let’s go through the Statements of Intent one at a time OR  you may choose to select particular Statements to focus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for more tools to assist conversations? Visit http://ucavictas.org.au/visionandmission/  for downloadable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Mirna Leonita</dc:creator>
  <cp:lastModifiedBy>UCA</cp:lastModifiedBy>
  <cp:revision>119</cp:revision>
  <dcterms:created xsi:type="dcterms:W3CDTF">2016-12-28T01:30:01Z</dcterms:created>
  <dcterms:modified xsi:type="dcterms:W3CDTF">2017-08-14T04:36:05Z</dcterms:modified>
</cp:coreProperties>
</file>